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7" r:id="rId6"/>
    <p:sldId id="260" r:id="rId7"/>
    <p:sldId id="266" r:id="rId8"/>
    <p:sldId id="261" r:id="rId9"/>
    <p:sldId id="265" r:id="rId10"/>
    <p:sldId id="262" r:id="rId11"/>
    <p:sldId id="269" r:id="rId12"/>
    <p:sldId id="263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74B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5BB5-E44F-448F-A700-C25FB382414A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32A8-4BCF-487F-832B-D9F79C6CC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DA53-993C-4210-89D9-9C190A32E556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E348-3479-4685-855E-C6211D145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2D3F0-0B6A-4065-98C1-65C140913B89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AE9F-11FB-49FA-A1D9-4B5BAFB2F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3F26-A493-4993-820B-1125428B1DFD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43ED-ABCA-4364-9948-65ACA7400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6737-0C71-4FB0-B7D1-BA11CF80DB34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AAA8-A7FC-42AD-A509-C415E1A5D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4A19-1598-4666-B6E4-792891B03196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DAD8-CE02-4467-8B1F-7DA4E2A4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9F6E-4EFB-454E-B8EC-7B7E7F954D09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EC83-AD7B-455C-A51B-FF75FBE8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677C-D6B9-4B6F-BAC4-DD9A52D11BF6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B2A2-5347-4331-90B7-8A433914E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3BC9-8D9D-4D5C-AAC1-839D52A2AD49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606A-8712-446E-A10F-4D08A74FE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8B77-F4D1-4613-B6C8-B34CD7974EA9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8FD4-A8D3-4AE0-9FEF-623C301EA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F660-9C55-4D49-9574-6F30DA890FB4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859D-6D1A-4E0C-B78F-8B3281BC7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6B5C3-466B-4B42-A521-09185BEF2F7B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E71C5-5125-4B1E-B503-96C487A33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semya189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7" descr="kartinki-mama-papa-i-ya-dlya-detey-7256-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642938"/>
            <a:ext cx="4714875" cy="48577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Segoe Script" pitchFamily="34" charset="0"/>
              </a:rPr>
              <a:t>Расшифровываем родительские послания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Segoe Script" pitchFamily="34" charset="0"/>
              </a:rPr>
              <a:t>детям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e`kologiya-shablon-3.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92D050"/>
                </a:solidFill>
                <a:latin typeface="Segoe Script" pitchFamily="34" charset="0"/>
              </a:rPr>
              <a:t>4</a:t>
            </a:r>
            <a:r>
              <a:rPr lang="ru-RU" smtClean="0">
                <a:solidFill>
                  <a:srgbClr val="92D050"/>
                </a:solidFill>
                <a:latin typeface="Segoe Script" pitchFamily="34" charset="0"/>
              </a:rPr>
              <a:t>.Не будь собой, будь другим.</a:t>
            </a:r>
          </a:p>
        </p:txBody>
      </p:sp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2D050"/>
                </a:solidFill>
              </a:rPr>
              <a:t>Взрослый говорит: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Они могут, а ты нет.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Они сделали, и ты должен.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 в твоем возрасте, я на твоем месте…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Ты будешь заниматься тем, что я скажу- английский лучше танцев.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Опять тебя в саду ругали -почему я должна это выслушивать?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о таком ребенке я мечтала!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Что ты вечно глупые вопросы задаешь!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 тобой никто дружить не будет/муж уйдет, жена бросит.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1127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2D050"/>
                </a:solidFill>
              </a:rPr>
              <a:t>В результате ребенок: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Себя обесценивает, а подросший ненавидит. Верит в то, что если бы он был другим, его бы больше любили. Став взрослым , обречен доказывать всему миру ( и родителям), что он – ХОРОШИЙ.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Усваивает, что то, что он хочет – плохо, а желания другого человека – правильные, а это формирует позицию жертвы.</a:t>
            </a:r>
          </a:p>
        </p:txBody>
      </p:sp>
      <p:pic>
        <p:nvPicPr>
          <p:cNvPr id="11272" name="Рисунок 8" descr="052c2f130e93a4d94bca33ea724e14a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9425"/>
            <a:ext cx="20002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e`kologiya-shablon-3.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0070C0"/>
                </a:solidFill>
              </a:rPr>
              <a:t>Совет: «Я тоже»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Если вы злитесь, вместо того, чтобы читать нотации, скажите ребенку, что вы тоже: роняете вещи на пол, разбиваете посуду, не слушались свою маму в детстве и злились на нее:</a:t>
            </a:r>
          </a:p>
          <a:p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Опять разлил? Я тоже иногда разливаю молоко.</a:t>
            </a:r>
          </a:p>
          <a:p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Знаешь, когда меня рано спать укладывали, я тоже злилась на родителей.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2293" name="Рисунок 4" descr="052c2f130e93a4d94bca33ea724e14a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5000625"/>
            <a:ext cx="2346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7842833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5. Недоверие/ агрессивность по отношению к миру.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nstantia" pitchFamily="18" charset="0"/>
              </a:rPr>
              <a:t>Взрослый говорит: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Ударился об диван? Плохой диван, побьем его.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Плохая собака, лает на мою доченьку!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На горке не катайся- упадешь.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Кошку не гладь, заразишься.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В лужу не ходи, ноги промочишь и заболеешь.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Constantia" pitchFamily="18" charset="0"/>
              </a:rPr>
              <a:t>В гостях ничего не трогай – уронишь, разобьешь.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331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nstantia" pitchFamily="18" charset="0"/>
              </a:rPr>
              <a:t>В результате ребенок:</a:t>
            </a:r>
          </a:p>
        </p:txBody>
      </p:sp>
      <p:sp>
        <p:nvSpPr>
          <p:cNvPr id="13319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nstantia" pitchFamily="18" charset="0"/>
              </a:rPr>
              <a:t>Привыкает, что на любое отрицательное действие в свой адрес, нужно отвечать кулаками.</a:t>
            </a:r>
          </a:p>
          <a:p>
            <a:pPr eaLnBrk="1" hangingPunct="1"/>
            <a:r>
              <a:rPr lang="ru-RU" smtClean="0">
                <a:latin typeface="Constantia" pitchFamily="18" charset="0"/>
              </a:rPr>
              <a:t>Начинает бояться – раз кругом в мире одна опасность, как тогда жить? Повышается уровень тревожности.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7842833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Совет: пошутить, включиться в игру</a:t>
            </a: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После сказанного замечания, пошутит чтобы сгладить неприятные ощущения . </a:t>
            </a:r>
          </a:p>
          <a:p>
            <a:pPr eaLnBrk="1" hangingPunct="1"/>
            <a:r>
              <a:rPr lang="ru-RU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Сказали: «Я сейчас тебе голову оторву!»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Добавьте: «Ну и вот как же ты будешь без головы обедать, а? 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знаешь?</a:t>
            </a:r>
          </a:p>
          <a:p>
            <a:pPr eaLnBrk="1" hangingPunct="1"/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Сказали: «Не ходи ты по лужам! Сколько раз тебе можно повторять! Ноги промочишь, простудишься и заболеешь!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Добавьте: «А если ты заболеешь, то твои ноги заболеют. А как ты думаешь, что они тебе на это скажут? Представь?</a:t>
            </a:r>
          </a:p>
          <a:p>
            <a:pPr eaLnBrk="1" hangingPunct="1"/>
            <a:r>
              <a:rPr lang="ru-RU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Сказали: «Ах ты – плакса-вакса!»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Добавьте: «А я кто, если я твоя мама? Плакса - мамакса?</a:t>
            </a:r>
          </a:p>
          <a:p>
            <a:pPr eaLnBrk="1" hangingPunct="1"/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Сказали: «Ты до сих пор не убрал игрушки?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А чем ты вообще тут занимался???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Добавьте: «Ты что? Летал в космос, на другую планету?</a:t>
            </a:r>
          </a:p>
        </p:txBody>
      </p:sp>
      <p:pic>
        <p:nvPicPr>
          <p:cNvPr id="14341" name="Рисунок 4" descr="052c2f130e93a4d94bca33ea724e14a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5214938"/>
            <a:ext cx="2346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7" descr="7842833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772400" cy="185737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Segoe Script" pitchFamily="34" charset="0"/>
              </a:rPr>
              <a:t>Желаем удачи в общении с вашими детьми!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5365" name="Рисунок 6" descr="b17d8f879d6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e`kologiya-shablon-3.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Послания можно условно разделить на несколько групп: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Недоверия к себе</a:t>
            </a:r>
          </a:p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Не чувствуй</a:t>
            </a:r>
          </a:p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Не живи ( формирование чувства вины)</a:t>
            </a:r>
          </a:p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Не будь собой, будь другим</a:t>
            </a:r>
          </a:p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Недоверия к миру ( агрессивности)</a:t>
            </a:r>
          </a:p>
        </p:txBody>
      </p:sp>
      <p:pic>
        <p:nvPicPr>
          <p:cNvPr id="3077" name="Рисунок 3" descr="detki_w750_h3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500563"/>
            <a:ext cx="4572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7842833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Segoe Script" pitchFamily="34" charset="0"/>
              </a:rPr>
              <a:t>1. Недоверие к себе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Взрослый говорит:</a:t>
            </a:r>
          </a:p>
        </p:txBody>
      </p:sp>
      <p:sp>
        <p:nvSpPr>
          <p:cNvPr id="410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Упадешь!</a:t>
            </a:r>
          </a:p>
          <a:p>
            <a:pPr eaLnBrk="1" hangingPunct="1"/>
            <a:r>
              <a:rPr lang="ru-RU" smtClean="0"/>
              <a:t>Не сможешь!</a:t>
            </a:r>
          </a:p>
          <a:p>
            <a:pPr eaLnBrk="1" hangingPunct="1"/>
            <a:r>
              <a:rPr lang="ru-RU" smtClean="0"/>
              <a:t>Мама лучше знает!</a:t>
            </a:r>
          </a:p>
          <a:p>
            <a:pPr eaLnBrk="1" hangingPunct="1"/>
            <a:r>
              <a:rPr lang="ru-RU" smtClean="0"/>
              <a:t>Я сделаю сам(а)!</a:t>
            </a:r>
          </a:p>
          <a:p>
            <a:pPr eaLnBrk="1" hangingPunct="1"/>
            <a:r>
              <a:rPr lang="ru-RU" smtClean="0"/>
              <a:t>Ну ты как всегда!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10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Ребенок в итоге: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Чувствует  слабость и неспособность что- либо делать, познавать окружающий мир. Он понимает, что бездействие и безынициативность – это лучший вариант по жизни. Ребенок начинает верить, что он делает все не так, как надо.</a:t>
            </a:r>
            <a:endParaRPr lang="ru-RU" dirty="0"/>
          </a:p>
        </p:txBody>
      </p:sp>
      <p:pic>
        <p:nvPicPr>
          <p:cNvPr id="4104" name="Рисунок 6" descr="4bb97ff07cc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928688"/>
            <a:ext cx="2854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e`kologiya-shablon-3.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0070C0"/>
                </a:solidFill>
                <a:latin typeface="Constantia" pitchFamily="18" charset="0"/>
              </a:rPr>
              <a:t>Совет: слова «люблю», с частицей «не» - под запретом.</a:t>
            </a:r>
            <a:endParaRPr lang="ru-RU" smtClean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ru-RU" smtClean="0"/>
              <a:t>     </a:t>
            </a:r>
            <a:r>
              <a:rPr lang="ru-RU" smtClean="0">
                <a:solidFill>
                  <a:srgbClr val="0070C0"/>
                </a:solidFill>
                <a:latin typeface="Constantia" pitchFamily="18" charset="0"/>
              </a:rPr>
              <a:t>  </a:t>
            </a:r>
            <a:endParaRPr lang="ru-RU" sz="3600" i="1" smtClean="0">
              <a:solidFill>
                <a:srgbClr val="0070C0"/>
              </a:solidFill>
              <a:latin typeface="Constantia" pitchFamily="18" charset="0"/>
            </a:endParaRPr>
          </a:p>
          <a:p>
            <a:pPr marL="514350" indent="-514350" algn="ctr" eaLnBrk="1" hangingPunct="1">
              <a:buFont typeface="Arial" charset="0"/>
              <a:buNone/>
            </a:pPr>
            <a:r>
              <a:rPr lang="ru-RU" i="1" smtClean="0">
                <a:latin typeface="Constantia" pitchFamily="18" charset="0"/>
              </a:rPr>
              <a:t>      Высказывание  типа «не сделаешь, любить не буду» – морально уничтожают ребенка.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>
              <a:latin typeface="Constantia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</p:txBody>
      </p:sp>
      <p:pic>
        <p:nvPicPr>
          <p:cNvPr id="5125" name="Рисунок 3" descr="548667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500563"/>
            <a:ext cx="41433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e`kologiya-shablon-3.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Попробуйте</a:t>
            </a:r>
            <a:br>
              <a:rPr 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посмотреть под другим углом</a:t>
            </a: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Если вы сказали: «Собака укусит», расскажите о собаках - повадырях, собаках, спасающих людей при пожаре.</a:t>
            </a:r>
          </a:p>
          <a:p>
            <a:pPr eaLnBrk="1" hangingPunct="1"/>
            <a:r>
              <a:rPr lang="ru-RU" sz="2800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Напугали бабайкой – нарисуйте ее и порвите.</a:t>
            </a:r>
          </a:p>
          <a:p>
            <a:pPr eaLnBrk="1" hangingPunct="1"/>
            <a:r>
              <a:rPr lang="ru-RU" sz="2800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Поругали ни за что – 5 раз похвалите просто так.</a:t>
            </a:r>
          </a:p>
          <a:p>
            <a:pPr eaLnBrk="1" hangingPunct="1"/>
            <a:r>
              <a:rPr lang="ru-RU" sz="2800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Сказали: «тетя/дядя заберет» – предупредите ребенка о реальной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e`kologiya-shablon-3.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Segoe Script" pitchFamily="34" charset="0"/>
              </a:rPr>
              <a:t>2.Не чувствуй</a:t>
            </a:r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2D050"/>
                </a:solidFill>
              </a:rPr>
              <a:t>Взрослый говорит:</a:t>
            </a:r>
          </a:p>
        </p:txBody>
      </p:sp>
      <p:sp>
        <p:nvSpPr>
          <p:cNvPr id="717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Мальчики не плачут.</a:t>
            </a:r>
          </a:p>
          <a:p>
            <a:pPr eaLnBrk="1" hangingPunct="1"/>
            <a:r>
              <a:rPr lang="ru-RU" smtClean="0"/>
              <a:t>Что ты как плакса!</a:t>
            </a:r>
          </a:p>
          <a:p>
            <a:pPr eaLnBrk="1" hangingPunct="1"/>
            <a:r>
              <a:rPr lang="ru-RU" smtClean="0"/>
              <a:t>Не будь жадным!</a:t>
            </a:r>
          </a:p>
          <a:p>
            <a:pPr eaLnBrk="1" hangingPunct="1"/>
            <a:r>
              <a:rPr lang="ru-RU" smtClean="0"/>
              <a:t>Ну подумаешь – игрушку потеряла. Велика беда!</a:t>
            </a:r>
          </a:p>
          <a:p>
            <a:pPr eaLnBrk="1" hangingPunct="1"/>
            <a:r>
              <a:rPr lang="ru-RU" smtClean="0"/>
              <a:t>Никто не плачет, а ты ревешь!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717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2D050"/>
                </a:solidFill>
              </a:rPr>
              <a:t>В результате ребенок:</a:t>
            </a:r>
          </a:p>
        </p:txBody>
      </p:sp>
      <p:sp>
        <p:nvSpPr>
          <p:cNvPr id="7175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Теряет возможность научиться чувствовать, доверять своим чувствам и проявлять их. Став взрослым ему будет сложно понимать себя, свои переживания и эмоции. Сложно общаться с теми, кто проявлять их умеет. </a:t>
            </a:r>
          </a:p>
        </p:txBody>
      </p:sp>
      <p:pic>
        <p:nvPicPr>
          <p:cNvPr id="7176" name="Рисунок 9" descr="052c2f130e93a4d94bca33ea724e14a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4857750"/>
            <a:ext cx="2346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e`kologiya-shablon-3.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70C0"/>
                </a:solidFill>
                <a:latin typeface="Constantia" pitchFamily="18" charset="0"/>
              </a:rPr>
              <a:t>Совет: разделите чувства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Я бы тоже расстроилась, если б мое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колечко потерялось!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Конечно, обидно, когда твой домик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из кубиков рухнул.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Ты на меня злишься? Я бы на твоем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месте тоже злилась.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Да, я тебя понимаю.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Ты лучше бы </a:t>
            </a:r>
            <a:r>
              <a:rPr lang="ru-RU" i="1" dirty="0" err="1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сьел</a:t>
            </a: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конфету, а нужно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есть суп? </a:t>
            </a:r>
            <a:endParaRPr lang="ru-RU" i="1" dirty="0"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7" name="Рисунок 5" descr="4bb97ff07cc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988" y="1285875"/>
            <a:ext cx="26400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7842833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Segoe Script" pitchFamily="34" charset="0"/>
              </a:rPr>
              <a:t>3.Не живи </a:t>
            </a:r>
            <a:br>
              <a:rPr lang="ru-RU" sz="360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600" smtClean="0">
                <a:solidFill>
                  <a:srgbClr val="FF0000"/>
                </a:solidFill>
                <a:latin typeface="Segoe Script" pitchFamily="34" charset="0"/>
              </a:rPr>
              <a:t>(формирование чувства вины)</a:t>
            </a:r>
          </a:p>
        </p:txBody>
      </p:sp>
      <p:sp>
        <p:nvSpPr>
          <p:cNvPr id="922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Взрослый говорит:</a:t>
            </a:r>
          </a:p>
        </p:txBody>
      </p:sp>
      <p:sp>
        <p:nvSpPr>
          <p:cNvPr id="922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Уйди, не мешай!</a:t>
            </a:r>
          </a:p>
          <a:p>
            <a:pPr eaLnBrk="1" hangingPunct="1"/>
            <a:r>
              <a:rPr lang="ru-RU" smtClean="0"/>
              <a:t>Ты меня достал!</a:t>
            </a:r>
          </a:p>
          <a:p>
            <a:pPr eaLnBrk="1" hangingPunct="1"/>
            <a:r>
              <a:rPr lang="ru-RU" smtClean="0"/>
              <a:t>У меня от тебя голова болит!</a:t>
            </a:r>
          </a:p>
          <a:p>
            <a:pPr eaLnBrk="1" hangingPunct="1"/>
            <a:r>
              <a:rPr lang="ru-RU" smtClean="0"/>
              <a:t>Убью тебя!</a:t>
            </a:r>
          </a:p>
          <a:p>
            <a:pPr eaLnBrk="1" hangingPunct="1"/>
            <a:r>
              <a:rPr lang="ru-RU" smtClean="0"/>
              <a:t>Если бы ты был другим…</a:t>
            </a:r>
          </a:p>
        </p:txBody>
      </p:sp>
      <p:sp>
        <p:nvSpPr>
          <p:cNvPr id="922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 результате ребенок:</a:t>
            </a:r>
          </a:p>
        </p:txBody>
      </p:sp>
      <p:sp>
        <p:nvSpPr>
          <p:cNvPr id="9223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буквальном смысле слова хочет умереть, потому что верит, что если его не станет, родителям будет легче. Став взрослым не верит, что заслуживает счастья, любви, в результате неудачный брак, алкоголизм, наркотики.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7842833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70C0"/>
                </a:solidFill>
                <a:latin typeface="Constantia" pitchFamily="18" charset="0"/>
              </a:rPr>
              <a:t>Совет: говорите о себе и своих чувствах</a:t>
            </a:r>
            <a:r>
              <a:rPr lang="ru-RU" dirty="0" smtClean="0">
                <a:solidFill>
                  <a:srgbClr val="0070C0"/>
                </a:solidFill>
                <a:latin typeface="Constantia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i="1" smtClean="0">
                <a:latin typeface="Constantia" pitchFamily="18" charset="0"/>
              </a:rPr>
              <a:t>Я злюсь/расстраиваюсь, переживаю</a:t>
            </a:r>
          </a:p>
          <a:p>
            <a:pPr algn="ctr" eaLnBrk="1" hangingPunct="1"/>
            <a:r>
              <a:rPr lang="ru-RU" i="1" smtClean="0">
                <a:latin typeface="Constantia" pitchFamily="18" charset="0"/>
              </a:rPr>
              <a:t> из-за этого. Но я люблю тебя, ты мой (моя) самый(ая) дорогой (ая) мальчик (девочка) на свете.</a:t>
            </a:r>
          </a:p>
        </p:txBody>
      </p:sp>
      <p:pic>
        <p:nvPicPr>
          <p:cNvPr id="10245" name="Рисунок 8" descr="youmakeart-chil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714750"/>
            <a:ext cx="77517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913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Segoe Script</vt:lpstr>
      <vt:lpstr>Comic Sans MS</vt:lpstr>
      <vt:lpstr>Times New Roman</vt:lpstr>
      <vt:lpstr>Constantia</vt:lpstr>
      <vt:lpstr>Arial Unicode MS</vt:lpstr>
      <vt:lpstr>Тема Office</vt:lpstr>
      <vt:lpstr>Слайд 1</vt:lpstr>
      <vt:lpstr>Послания можно условно разделить на несколько групп:</vt:lpstr>
      <vt:lpstr>1. Недоверие к себе</vt:lpstr>
      <vt:lpstr>Совет: слова «люблю», с частицей «не» - под запретом.</vt:lpstr>
      <vt:lpstr>Попробуйте посмотреть под другим углом</vt:lpstr>
      <vt:lpstr>2.Не чувствуй</vt:lpstr>
      <vt:lpstr>Совет: разделите чувства ребенка</vt:lpstr>
      <vt:lpstr>3.Не живи  (формирование чувства вины)</vt:lpstr>
      <vt:lpstr>Совет: говорите о себе и своих чувствах.</vt:lpstr>
      <vt:lpstr>4.Не будь собой, будь другим.</vt:lpstr>
      <vt:lpstr>Совет: «Я тоже»</vt:lpstr>
      <vt:lpstr>5. Недоверие/ агрессивность по отношению к миру.</vt:lpstr>
      <vt:lpstr>Совет: пошутить, включиться в игру</vt:lpstr>
      <vt:lpstr>Желаем удачи в общении с вашими детьми!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Расшифровываем родительские послания</dc:title>
  <dc:creator>Мария</dc:creator>
  <cp:lastModifiedBy>Improot</cp:lastModifiedBy>
  <cp:revision>35</cp:revision>
  <dcterms:created xsi:type="dcterms:W3CDTF">2017-03-16T09:37:21Z</dcterms:created>
  <dcterms:modified xsi:type="dcterms:W3CDTF">2017-05-11T07:21:18Z</dcterms:modified>
</cp:coreProperties>
</file>