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61" autoAdjust="0"/>
  </p:normalViewPr>
  <p:slideViewPr>
    <p:cSldViewPr>
      <p:cViewPr>
        <p:scale>
          <a:sx n="110" d="100"/>
          <a:sy n="110" d="100"/>
        </p:scale>
        <p:origin x="-15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BF54-B5F5-48AF-907C-2844817E5DC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9989-5F54-469A-A163-B4143D7D43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861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9989-5F54-469A-A163-B4143D7D432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9989-5F54-469A-A163-B4143D7D432A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9989-5F54-469A-A163-B4143D7D432A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9989-5F54-469A-A163-B4143D7D432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9989-5F54-469A-A163-B4143D7D432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9989-5F54-469A-A163-B4143D7D432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9989-5F54-469A-A163-B4143D7D432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9989-5F54-469A-A163-B4143D7D432A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9989-5F54-469A-A163-B4143D7D432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9989-5F54-469A-A163-B4143D7D432A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9989-5F54-469A-A163-B4143D7D432A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FF2B-EA38-4F7B-A32E-935BC037E29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7F3F-3B8C-44F4-8E61-EE181019E8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0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6552728" cy="2663156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Экологическое мероприятие</a:t>
            </a:r>
            <a:br>
              <a:rPr lang="ru-RU" sz="4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rPr>
            </a:br>
            <a:r>
              <a:rPr lang="ru-RU" sz="4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«Сортирую мусор-спасаю планету!»</a:t>
            </a:r>
            <a:r>
              <a:rPr lang="ru-RU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214818"/>
            <a:ext cx="7572428" cy="1685370"/>
          </a:xfrm>
        </p:spPr>
        <p:txBody>
          <a:bodyPr>
            <a:normAutofit fontScale="32500" lnSpcReduction="20000"/>
            <a:scene3d>
              <a:camera prst="perspective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en-US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en-US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ru-RU" sz="74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Ростова-на-Дону</a:t>
            </a:r>
            <a:endParaRPr lang="en-US" sz="7400" b="1" dirty="0" smtClean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r>
              <a:rPr lang="ru-RU" sz="74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 «Детский сад № 12»</a:t>
            </a:r>
          </a:p>
          <a:p>
            <a:endParaRPr lang="en-US" sz="7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ru-RU" sz="1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27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00760" y="3643314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28572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Garamond" pitchFamily="18" charset="0"/>
              </a:rPr>
              <a:t>Заключительный  этап </a:t>
            </a:r>
            <a:endParaRPr lang="ru-RU" sz="2800" b="1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928926" y="586803"/>
            <a:ext cx="5214974" cy="12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Мероприятие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Сортирую мусор-спасаю планету!»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42844" y="785794"/>
            <a:ext cx="8715436" cy="607220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100" y="1628800"/>
            <a:ext cx="77153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Экологический досуг  старшая подготовительная группа 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костюм для персонажа </a:t>
            </a:r>
            <a:r>
              <a:rPr lang="ru-RU" sz="1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Чучуня</a:t>
            </a:r>
            <a:r>
              <a:rPr lang="ru-RU" sz="1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плакаты  </a:t>
            </a:r>
            <a:r>
              <a:rPr lang="ru-RU" sz="1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Природа</a:t>
            </a:r>
            <a:r>
              <a:rPr lang="ru-RU" sz="1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музыкальное сопровождение, экологическая схема, 3 мусорных корзины, мешок с мусором </a:t>
            </a:r>
            <a:r>
              <a:rPr lang="ru-RU" sz="1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пустые пластиковые бутылки, мятая бумага, фантики и.т.п.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8662" y="2500306"/>
            <a:ext cx="26432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Стихотворение дня: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Взрослым и детям давно пора знать,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для природы важнее всего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везде чистоту соблюдать,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больше не надо почти ничего.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Мусору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свалки, а птице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гнездо.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Белкам и зайцам леса и поля,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загрязняй никогда ничего,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будет тебе благодарна земля.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28662" y="4286256"/>
            <a:ext cx="77867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Ребята, сегодня мы поговорим с вами о сохранении  окружающей среды. Экологии  нашей страны и всего мира.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 экология?  Как вы думаете?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Экология - это дом для всех живых организмов, которые обитают на Земле.  Экология важна и живому организму и жилищу,  где он обитает).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Говорили вы с родителями о сбережении природы,   её охране?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что  больше всего наносит вред природе, из-за чего Земля загрязняется, человечество, животный и природный мир  может погибнуть?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3" name="Рисунок 22" descr="386465832a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0852" y="5572116"/>
            <a:ext cx="1733148" cy="1285884"/>
          </a:xfrm>
          <a:prstGeom prst="rect">
            <a:avLst/>
          </a:prstGeom>
        </p:spPr>
      </p:pic>
      <p:pic>
        <p:nvPicPr>
          <p:cNvPr id="25" name="Рисунок 24" descr="цветные ур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6000768"/>
            <a:ext cx="500066" cy="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environment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2357430"/>
            <a:ext cx="2357454" cy="176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27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00760" y="3643314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907704" y="101062"/>
            <a:ext cx="6215106" cy="135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Мероприятие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«Сортирую мусор-спасаю планету!»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42844" y="857232"/>
            <a:ext cx="8715436" cy="600076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8662" y="2714620"/>
            <a:ext cx="2643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00100" y="1785926"/>
            <a:ext cx="77867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Загрязнение планеты мусором стало одной из глобальных экологических проблем. Разбрасываемый по всей планете мусор не успевает перерабатываться естественным путем. Сжигание отходов приводит к загрязнению воздуха и разрушению озонового слоя.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Мусор становится частью окружающей среды. Причины его появления различны, но главным его источником является деятельность человека. Мусор бывает промышленный и бытовой. Промышленный мусор  обязан своим появлением деятельности заводов и фабрик. Отходы, которые скапливаются у нас дома, называют бытовыми.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 на эту картину, что вам кажется не правильным?  Как вы думаете?  Что нужно сделать, чтобы получилась правильная модель сохранения природы?  (Показ экологической схемы детям)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9" name="Рисунок 18" descr="цветные ур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6000768"/>
            <a:ext cx="500066" cy="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SAM_29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6093" y="3784835"/>
            <a:ext cx="2861510" cy="2237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3901310"/>
            <a:ext cx="3564000" cy="200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27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00760" y="3643314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786050" y="239561"/>
            <a:ext cx="5929354" cy="104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Мероприятие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«Сортирую мусор-спасаю планету!»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42844" y="1000108"/>
            <a:ext cx="8715436" cy="585789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8662" y="2714620"/>
            <a:ext cx="2643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Рисунок 18" descr="цветные ур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6000768"/>
            <a:ext cx="500066" cy="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8662" y="1857364"/>
            <a:ext cx="33575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Появляется сказочный персонаж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Чучуня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00100" y="2143116"/>
            <a:ext cx="764386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Здравствуйте  ребята  я Королева Мусора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Чучуня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Фу, как у вас здесь чисто, сейчас я исправлю эту неприятность! ( Засоряет группу мусором).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Ой, сколько мусора! Нужно срочно убрать! Как это вы, ребята, до такого дожили? Позволяете Чучуне мусорить! Чистота на нашей планете зависит от чистоты каждого уголка, то есть от каждого из вас.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поиграем с вами в  игру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Мусоробол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Кидайте мусор в урны. Только есть одно условие,  мусор поделим правильно: бумагу в одну корзину, пластмассу в другую, а  продуктовые отходы в третью.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(Звучит ритмичная музыка)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помогает  детям правильно рассортировывать мусор.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000100" y="3786190"/>
            <a:ext cx="44291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 Вы меня не подвели! Я думаю, что теперь, вы уже не будете, где попало бросать мусор. Ребята, отдыхая в лесу, не забывайте, что находитесь в гостях у Природы, а поэтому не оставляйте после себя беспорядок. Помните время разложения бумаги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года, консервной банки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менее 70 лет, а оставленный вами полиэтиленовый пакет будет лежать в земле несколько веков! А осколки стекла, банки, бутылки способны, как мины,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сработать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даже через 1000 лет: в солнечную погоду осколок стекла может сыграть роль линзы и вызвать пожар. А сколько людей получают травмы из-за битых стекол, которые легко прорезают даже обувь, а что говорить об обитателях леса!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40" r="16116"/>
          <a:stretch/>
        </p:blipFill>
        <p:spPr bwMode="auto">
          <a:xfrm>
            <a:off x="5652120" y="3429000"/>
            <a:ext cx="2649965" cy="2338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8" y="417514"/>
            <a:ext cx="82296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27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00760" y="3643314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85984" y="29624"/>
            <a:ext cx="6357982" cy="14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Мероприятие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«Сортирую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мусор-спасаю планету!»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42844" y="1000108"/>
            <a:ext cx="8715436" cy="585789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8662" y="2714620"/>
            <a:ext cx="2643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Рисунок 18" descr="цветные ур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6000768"/>
            <a:ext cx="500066" cy="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1928802"/>
            <a:ext cx="757242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Чучуня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Какие вы скучные! Посмотрите,  какая я нарядная, вся сверкаю!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Мусор  - это здорово!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 Ребята что мы скажем в ответ на слова  незваной гостьи?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Чучуня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грязная замарашка, давайте поможем ей стать красивой и чистой! (Воспитатель убирает с плаща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Чучуни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налипший мусор, одевает венок из зеленых листьев и цветов на голову)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Чучуня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Загрязняется планета!  Нужно спасти Землю, а значит и самих себя,   нам поможет любовь к планете, ответственность за все, что происходит вокруг нас.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Хочется, чтобы все люди планеты поняли: природа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наш дом, и мы просто обязаны заботиться о ней.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053"/>
          <a:stretch/>
        </p:blipFill>
        <p:spPr bwMode="auto">
          <a:xfrm>
            <a:off x="1115616" y="4048250"/>
            <a:ext cx="2742400" cy="200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55" y="3992620"/>
            <a:ext cx="3564000" cy="200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27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00760" y="3643314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452666" y="590094"/>
            <a:ext cx="5572164" cy="9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effectLst/>
                <a:latin typeface="Garamond" pitchFamily="18" charset="0"/>
              </a:rPr>
              <a:t>Работа</a:t>
            </a:r>
            <a:r>
              <a:rPr kumimoji="0" lang="ru-RU" sz="4400" b="1" u="none" strike="noStrike" cap="none" normalizeH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8000"/>
                </a:solidFill>
                <a:effectLst/>
                <a:latin typeface="Garamond" pitchFamily="18" charset="0"/>
              </a:rPr>
              <a:t> с родителями</a:t>
            </a:r>
            <a:endParaRPr kumimoji="0" lang="ru-RU" sz="4400" b="1" u="none" strike="noStrike" cap="none" normalizeH="0" baseline="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8000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42844" y="1000108"/>
            <a:ext cx="8715436" cy="585789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8662" y="2714620"/>
            <a:ext cx="2643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Рисунок 15" descr="SAM_2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9629" y="4888820"/>
            <a:ext cx="2476517" cy="185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SAM_3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2020" y="2714620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SAM_29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04810">
            <a:off x="6208940" y="2867671"/>
            <a:ext cx="2487790" cy="3028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071538" y="1857364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Garamond" pitchFamily="18" charset="0"/>
              </a:rPr>
              <a:t>Конкурс «Создай птицу из бросового материала (мусор)»</a:t>
            </a:r>
          </a:p>
          <a:p>
            <a:endParaRPr lang="ru-RU" dirty="0"/>
          </a:p>
        </p:txBody>
      </p:sp>
      <p:pic>
        <p:nvPicPr>
          <p:cNvPr id="17" name="Рисунок 16" descr="78a26400efc6ea54954456e9315c8be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2396" y="285728"/>
            <a:ext cx="904868" cy="60173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34" r="14672"/>
          <a:stretch/>
        </p:blipFill>
        <p:spPr bwMode="auto">
          <a:xfrm rot="4823912">
            <a:off x="-16111" y="3192744"/>
            <a:ext cx="3401833" cy="2579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Фотоотчёт по мероприятию «Собираю мусор- спасаю мир!»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353524"/>
            <a:ext cx="422446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0773">
            <a:off x="4681023" y="2921508"/>
            <a:ext cx="4620729" cy="259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9" y="1916832"/>
            <a:ext cx="3564000" cy="200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526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8423">
            <a:off x="-576699" y="3695482"/>
            <a:ext cx="3564000" cy="200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5" y="332656"/>
            <a:ext cx="3888432" cy="218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4311">
            <a:off x="3647073" y="1327750"/>
            <a:ext cx="6408868" cy="382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0296">
            <a:off x="1890011" y="3647234"/>
            <a:ext cx="3528000" cy="198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408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7546"/>
            <a:ext cx="5040560" cy="2835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10" y="476672"/>
            <a:ext cx="5147617" cy="289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3418"/>
            <a:ext cx="3564000" cy="200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269472" cy="1839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3798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27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00760" y="3643314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71802" y="214291"/>
            <a:ext cx="5572164" cy="73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Garamond" pitchFamily="18" charset="0"/>
              </a:rPr>
              <a:t>Итоговый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Garamond" pitchFamily="18" charset="0"/>
              </a:rPr>
              <a:t> результат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74592" y="254330"/>
            <a:ext cx="8501122" cy="660367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8662" y="2714620"/>
            <a:ext cx="2643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71538" y="928670"/>
            <a:ext cx="7429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1214422"/>
            <a:ext cx="75009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C0000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C00000"/>
                </a:solidFill>
                <a:latin typeface="Garamond" pitchFamily="18" charset="0"/>
              </a:rPr>
              <a:t>Мероприятие «Собираю мусор- спасаю планету!»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C00000"/>
                </a:solidFill>
                <a:latin typeface="Garamond" pitchFamily="18" charset="0"/>
              </a:rPr>
              <a:t>Конкурс на лучшую поделку «Птица из бросового материала»</a:t>
            </a:r>
            <a:endParaRPr lang="ru-RU" sz="20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2" name="Рисунок 11" descr="earth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437431"/>
            <a:ext cx="4527365" cy="3269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e81de1c8d2a53a30cdf5b2ce1acb0f8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285728"/>
            <a:ext cx="1071546" cy="107154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27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00760" y="3643314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28662" y="2714620"/>
            <a:ext cx="26432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71538" y="928670"/>
            <a:ext cx="7429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Рисунок 12" descr="im2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3143248"/>
            <a:ext cx="5143536" cy="30752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8662" y="1357298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Garamond" pitchFamily="18" charset="0"/>
              </a:rPr>
              <a:t>Смотрите на мир глазами детей и всё будет хорошо!</a:t>
            </a:r>
            <a:endParaRPr lang="ru-RU" sz="3600" b="1" i="1" dirty="0">
              <a:solidFill>
                <a:srgbClr val="008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  <a:scene3d>
              <a:camera prst="obliqueBottom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r"/>
            <a:r>
              <a:rPr lang="ru-RU" sz="3100" b="1" dirty="0" smtClean="0"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Garamond" pitchFamily="18" charset="0"/>
              </a:rPr>
              <a:t>   </a:t>
            </a:r>
            <a:r>
              <a:rPr lang="ru-RU" sz="31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Garamond" pitchFamily="18" charset="0"/>
              </a:rPr>
              <a:t>«Мы </a:t>
            </a:r>
            <a:r>
              <a:rPr lang="ru-RU" sz="31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Garamond" pitchFamily="18" charset="0"/>
              </a:rPr>
              <a:t>хотим, чтобы мир повторился» </a:t>
            </a:r>
            <a:r>
              <a:rPr lang="ru-RU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ru-RU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491880" y="1196752"/>
            <a:ext cx="4968552" cy="4786346"/>
          </a:xfrm>
        </p:spPr>
        <p:txBody>
          <a:bodyPr>
            <a:normAutofit fontScale="25000" lnSpcReduction="20000"/>
            <a:scene3d>
              <a:camera prst="perspectiveFront"/>
              <a:lightRig rig="threePt" dir="t"/>
            </a:scene3d>
          </a:bodyPr>
          <a:lstStyle/>
          <a:p>
            <a:pPr algn="ctr">
              <a:buNone/>
            </a:pPr>
            <a:r>
              <a:rPr lang="ru-RU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 </a:t>
            </a:r>
            <a:endParaRPr lang="ru-RU" sz="3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aramond" pitchFamily="18" charset="0"/>
            </a:endParaRPr>
          </a:p>
          <a:p>
            <a:pPr>
              <a:buNone/>
            </a:pPr>
            <a:endParaRPr lang="ru-RU" sz="3400" b="1" dirty="0" smtClean="0"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b="1" dirty="0" smtClean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Эй</a:t>
            </a: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оглянитесь вокруг себя, люди!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Грязь на природу и души легла!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Все мы наш город, конечно же, любим!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Только любовь – не слова, а дела!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Так не бывать непорядочным свалкам!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Жить на помойке – поистине, ад.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Да неужели самим вам не жалко,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Что наши скверы помойки сквернят?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Жить в чистоте – это, в общем-то, просто,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В мире нашли уже правильный путь.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Надо всего лишь немного упорства,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Надо терпенья только чуть-чуть.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Каждую тряпку, бутылку, жестянку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Будем в отдельный контейнер кидать!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Только тогда, победив эту свалку.</a:t>
            </a:r>
          </a:p>
          <a:p>
            <a:pPr>
              <a:buNone/>
            </a:pPr>
            <a:r>
              <a:rPr lang="ru-RU" sz="6200" b="1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Мы ощутим чистоты благодать!</a:t>
            </a:r>
          </a:p>
          <a:p>
            <a:pPr>
              <a:buNone/>
            </a:pPr>
            <a:r>
              <a:rPr lang="ru-RU" sz="6200" dirty="0"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 </a:t>
            </a:r>
          </a:p>
          <a:p>
            <a:pPr algn="just"/>
            <a:endParaRPr lang="ru-RU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endParaRPr lang="ru-RU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" name="Содержимое 8" descr="1266135239_zagryaznenie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21167633">
            <a:off x="542251" y="2395750"/>
            <a:ext cx="3015028" cy="2001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l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6016" y="1196751"/>
            <a:ext cx="4038600" cy="4525963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          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ramond" pitchFamily="18" charset="0"/>
              </a:rPr>
              <a:t>Цели мероприятия: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8000"/>
                </a:solidFill>
                <a:latin typeface="Garamond" pitchFamily="18" charset="0"/>
              </a:rPr>
              <a:t>Формирование </a:t>
            </a:r>
            <a:r>
              <a:rPr lang="ru-RU" sz="2400" b="1" dirty="0">
                <a:solidFill>
                  <a:srgbClr val="008000"/>
                </a:solidFill>
                <a:latin typeface="Garamond" pitchFamily="18" charset="0"/>
              </a:rPr>
              <a:t>ответственного отношения к окружающей </a:t>
            </a:r>
            <a:r>
              <a:rPr lang="ru-RU" sz="2400" b="1" dirty="0" smtClean="0">
                <a:solidFill>
                  <a:srgbClr val="008000"/>
                </a:solidFill>
                <a:latin typeface="Garamond" pitchFamily="18" charset="0"/>
              </a:rPr>
              <a:t>среде;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8000"/>
                </a:solidFill>
                <a:latin typeface="Garamond" pitchFamily="18" charset="0"/>
              </a:rPr>
              <a:t>Воспитание экологической – нравственной культуры дошкольников</a:t>
            </a:r>
            <a:endParaRPr lang="ru-RU" sz="2400" b="1" dirty="0">
              <a:solidFill>
                <a:srgbClr val="008000"/>
              </a:solidFill>
              <a:latin typeface="Garamond" pitchFamily="18" charset="0"/>
            </a:endParaRPr>
          </a:p>
        </p:txBody>
      </p:sp>
      <p:pic>
        <p:nvPicPr>
          <p:cNvPr id="9" name="Рисунок 8" descr="апрел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1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98376"/>
            <a:ext cx="5400600" cy="95436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B050"/>
                </a:solidFill>
                <a:latin typeface="Garamond" pitchFamily="18" charset="0"/>
              </a:rPr>
              <a:t>           </a:t>
            </a:r>
            <a:r>
              <a:rPr lang="ru-RU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Задачи:</a:t>
            </a:r>
            <a:r>
              <a:rPr lang="ru-RU" sz="3600" b="1" dirty="0" smtClean="0">
                <a:solidFill>
                  <a:srgbClr val="00B050"/>
                </a:solidFill>
                <a:latin typeface="Garamond" pitchFamily="18" charset="0"/>
              </a:rPr>
              <a:t> </a:t>
            </a:r>
            <a:endParaRPr lang="ru-RU" sz="3600" b="1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       </a:t>
            </a:r>
            <a:endParaRPr lang="ru-RU" sz="2400" b="1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409087" y="1052736"/>
            <a:ext cx="5652120" cy="5385139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8000"/>
                </a:solidFill>
                <a:latin typeface="Garamond" pitchFamily="18" charset="0"/>
              </a:rPr>
              <a:t>Формирование системы знаний об экологических проблемах,  поиск  пути  их  решения;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8000"/>
                </a:solidFill>
                <a:latin typeface="Garamond" pitchFamily="18" charset="0"/>
              </a:rPr>
              <a:t>Формирование мотивов, потребностей и привычек экологически целесообразного поведения и деятельности, здорового образа жизни;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8000"/>
                </a:solidFill>
                <a:latin typeface="Garamond" pitchFamily="18" charset="0"/>
              </a:rPr>
              <a:t>Развитие интеллектуальных и практических умений в вопросе улучшения экологического состояния своей местности;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8000"/>
                </a:solidFill>
                <a:latin typeface="Garamond" pitchFamily="18" charset="0"/>
              </a:rPr>
              <a:t>Развитие коммуникативных качеств;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8000"/>
                </a:solidFill>
                <a:latin typeface="Garamond" pitchFamily="18" charset="0"/>
              </a:rPr>
              <a:t>Формировать умение активно использовать полученные знания в разный видах деятельности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26" r="34425"/>
          <a:stretch/>
        </p:blipFill>
        <p:spPr bwMode="auto">
          <a:xfrm>
            <a:off x="167963" y="1412776"/>
            <a:ext cx="380936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>                   </a:t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>                    Ожидаемые результаты</a:t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Garamond" pitchFamily="18" charset="0"/>
              </a:rPr>
              <a:t>Дети должны научиться:</a:t>
            </a:r>
            <a:br>
              <a:rPr lang="ru-RU" sz="2700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27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r>
              <a:rPr lang="ru-RU" sz="1800" dirty="0" smtClean="0">
                <a:solidFill>
                  <a:srgbClr val="008000"/>
                </a:solidFill>
                <a:latin typeface="Garamond" pitchFamily="18" charset="0"/>
              </a:rPr>
              <a:t>В повседневной жизни  сформировать  потребности, привычки экологически гуманного  поведения;</a:t>
            </a:r>
          </a:p>
          <a:p>
            <a:r>
              <a:rPr lang="ru-RU" sz="1800" dirty="0" smtClean="0">
                <a:solidFill>
                  <a:srgbClr val="008000"/>
                </a:solidFill>
                <a:latin typeface="Garamond" pitchFamily="18" charset="0"/>
              </a:rPr>
              <a:t>Отражать полученные знания и впечатления в сюжетно-ролевых играх,   интеллектуальной деятельности, изобразительном творчестве</a:t>
            </a: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earth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000240"/>
            <a:ext cx="2921000" cy="2921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План работы над мероприятием                    </a:t>
            </a:r>
            <a:b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>                  </a:t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27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1303858">
            <a:off x="530064" y="1650361"/>
            <a:ext cx="3043966" cy="2489879"/>
          </a:xfrm>
        </p:spPr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1071546"/>
            <a:ext cx="3857620" cy="4786346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07154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8000"/>
                </a:solidFill>
                <a:latin typeface="Garamond" pitchFamily="18" charset="0"/>
              </a:rPr>
              <a:t>Подготовительный этап</a:t>
            </a:r>
            <a:endParaRPr lang="ru-RU" b="1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571612"/>
            <a:ext cx="24288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Garamond" pitchFamily="18" charset="0"/>
              </a:rPr>
              <a:t> Определение уровня знаний детей по  теме;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Garamond" pitchFamily="18" charset="0"/>
              </a:rPr>
              <a:t> Составление перспективного  плана;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Garamond" pitchFamily="18" charset="0"/>
              </a:rPr>
              <a:t> Разработка мероприятий образовательной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Garamond" pitchFamily="18" charset="0"/>
              </a:rPr>
              <a:t> Наблюдения, беседы с детьми, педагогами, родителями;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Garamond" pitchFamily="18" charset="0"/>
              </a:rPr>
              <a:t> Составление экологических моделей охраны природы;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Garamond" pitchFamily="18" charset="0"/>
              </a:rPr>
              <a:t> Разучивание игр связанных с тематикой проекта;</a:t>
            </a:r>
          </a:p>
          <a:p>
            <a:endParaRPr lang="ru-RU" sz="1600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000628" y="642918"/>
            <a:ext cx="3500462" cy="2786082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29322" y="64291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Garamond" pitchFamily="18" charset="0"/>
              </a:rPr>
              <a:t>Основной этап</a:t>
            </a:r>
            <a:endParaRPr lang="ru-RU" b="1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1071546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Интеграция видов деятельности в реализации проекта </a:t>
            </a:r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(практическая деятельность детей, направленная </a:t>
            </a:r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на получение результата)</a:t>
            </a:r>
            <a:endParaRPr lang="ru-RU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5715008" y="3571876"/>
            <a:ext cx="3286148" cy="1928826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350043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Garamond" pitchFamily="18" charset="0"/>
              </a:rPr>
              <a:t>Заключительный этап</a:t>
            </a:r>
            <a:endParaRPr lang="ru-RU" b="1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5074" y="3929066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Развлекательный экологический досуг «Очистим планету от мусора»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Презентация проекта</a:t>
            </a:r>
            <a:endParaRPr lang="ru-RU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2857488" y="4214818"/>
            <a:ext cx="3286148" cy="2357454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28992" y="414338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Garamond" pitchFamily="18" charset="0"/>
              </a:rPr>
              <a:t>Работа с родителями</a:t>
            </a:r>
            <a:endParaRPr lang="ru-RU" b="1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240" y="4500570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Анкетирование;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Презентация «Бытовой мусор»;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Конкурс «Создай птицу из бросового материала (мусор)»;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Участие в субботнике </a:t>
            </a:r>
          </a:p>
          <a:p>
            <a:endParaRPr lang="ru-RU" dirty="0"/>
          </a:p>
        </p:txBody>
      </p:sp>
      <p:pic>
        <p:nvPicPr>
          <p:cNvPr id="20" name="Рисунок 19" descr="1292353822_musor.pn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2571744"/>
            <a:ext cx="1785950" cy="1643074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 animBg="1"/>
      <p:bldP spid="11" grpId="0"/>
      <p:bldP spid="12" grpId="0"/>
      <p:bldP spid="15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72547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>Подготовительный этап включает:</a:t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4038600" cy="4525963"/>
          </a:xfrm>
        </p:spPr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pic>
        <p:nvPicPr>
          <p:cNvPr id="19" name="Рисунок 18" descr="environme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7606" y="1000108"/>
            <a:ext cx="4156393" cy="2857520"/>
          </a:xfrm>
          <a:prstGeom prst="rect">
            <a:avLst/>
          </a:prstGeom>
        </p:spPr>
      </p:pic>
      <p:sp>
        <p:nvSpPr>
          <p:cNvPr id="21" name="Вертикальный свиток 20"/>
          <p:cNvSpPr/>
          <p:nvPr/>
        </p:nvSpPr>
        <p:spPr>
          <a:xfrm>
            <a:off x="0" y="928670"/>
            <a:ext cx="5643570" cy="578647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85786" y="1643051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Garamond" pitchFamily="18" charset="0"/>
              </a:rPr>
              <a:t>Актуальность мероприятия:</a:t>
            </a:r>
          </a:p>
          <a:p>
            <a:endParaRPr lang="ru-RU" b="1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1928802"/>
            <a:ext cx="42148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экологическая проблема взаимодействия человека и природы, а также воздействие человеческого общества на окружающую среду стала очень острой и приняла огромные масштабы.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Восприятие, оценка, переживание эстетически значимых объектов живой и неживой природы оказывается не только важным мотивом общения современного человека с природой, но и активным фактором нравственного воспитания, формирования его действенно-гуманистической позиции и культуры поведения. Поэтому нравственно-экологическое воспитание стимулирует формирование направленности дошкольников на природоохранительную активность их экологической культуры.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 «Очистим планету от мусора» поможет понять проблемы связанные с экологией родного края, постарается оказать влияние на улучшение экологической ситуации в городе, стране, мире.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4" name="Вертикальный свиток 23"/>
          <p:cNvSpPr/>
          <p:nvPr/>
        </p:nvSpPr>
        <p:spPr>
          <a:xfrm>
            <a:off x="5214942" y="3786190"/>
            <a:ext cx="3929058" cy="292895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643570" y="4071942"/>
            <a:ext cx="30003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воспитание как элемент в системе воспитания направлено на всестороннее развитие дошкольника, становление его как труженика, гражданина, разумного потребителя. При этом подчеркивается значение эстетических потребностей, оценок, отношений к природе в развитии экологической ответственности дошкольника.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72547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27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4038600" cy="4525963"/>
          </a:xfrm>
        </p:spPr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pic>
        <p:nvPicPr>
          <p:cNvPr id="19" name="Рисунок 18" descr="environme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071546"/>
            <a:ext cx="3076438" cy="2021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Вертикальный свиток 20"/>
          <p:cNvSpPr/>
          <p:nvPr/>
        </p:nvSpPr>
        <p:spPr>
          <a:xfrm>
            <a:off x="0" y="928670"/>
            <a:ext cx="5643570" cy="578647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Вертикальный свиток 23"/>
          <p:cNvSpPr/>
          <p:nvPr/>
        </p:nvSpPr>
        <p:spPr>
          <a:xfrm>
            <a:off x="5072066" y="3286124"/>
            <a:ext cx="3929058" cy="292895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429256" y="3786190"/>
            <a:ext cx="321471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Взрослым и детям давно пора знать,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Что для природы важнее всего –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Это везде чистоту соблюдать,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И больше не надо почти ничего.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Мусору – свалки, а птице – гнездо.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Белкам и зайцам леса и поля,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Не загрязняй никогда ничего,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И будет тебе благодарна земля.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107154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Garamond" pitchFamily="18" charset="0"/>
              </a:rPr>
              <a:t>Подготовительный этап </a:t>
            </a:r>
            <a:endParaRPr lang="ru-RU" sz="2000" b="1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3357562"/>
            <a:ext cx="3857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Определение уровня знаний детей по  теме;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Составление перспективного  плана;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Разработка мероприятий образовательной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Наблюдения, беседы с детьми, педагогами, родителями;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Составление экологических моделей охраны природы;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 Разучивание игр связанных с тематикой проекта;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10" t="3450" r="-4383" b="-3450"/>
          <a:stretch/>
        </p:blipFill>
        <p:spPr bwMode="auto">
          <a:xfrm>
            <a:off x="1505052" y="1714530"/>
            <a:ext cx="2633466" cy="164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72547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ru-RU" sz="27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4038600" cy="4525963"/>
          </a:xfrm>
        </p:spPr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sz="1800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8000"/>
              </a:solidFill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0" y="928670"/>
            <a:ext cx="5715008" cy="578647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00760" y="3643314"/>
            <a:ext cx="2643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107154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Garamond" pitchFamily="18" charset="0"/>
              </a:rPr>
              <a:t>Основной  этап </a:t>
            </a:r>
            <a:endParaRPr lang="ru-RU" sz="2000" b="1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1714488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Интеграция видов деятельности в реализации проекта </a:t>
            </a:r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(практическая деятельность детей, направленная </a:t>
            </a:r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2060"/>
                </a:solidFill>
                <a:latin typeface="Garamond" pitchFamily="18" charset="0"/>
              </a:rPr>
              <a:t>на получение результата)</a:t>
            </a:r>
            <a:endParaRPr lang="ru-RU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13" name="Рисунок 12" descr="SAM_2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143248"/>
            <a:ext cx="247651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SAM_29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929198"/>
            <a:ext cx="2357454" cy="1678769"/>
          </a:xfrm>
          <a:prstGeom prst="rect">
            <a:avLst/>
          </a:prstGeom>
        </p:spPr>
      </p:pic>
      <p:pic>
        <p:nvPicPr>
          <p:cNvPr id="18" name="Рисунок 17" descr="SAM_3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6344" y="4012646"/>
            <a:ext cx="2252038" cy="24261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617324"/>
            <a:ext cx="3327317" cy="1871616"/>
          </a:xfrm>
          <a:prstGeom prst="round2DiagRect">
            <a:avLst>
              <a:gd name="adj1" fmla="val 2978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1292</Words>
  <Application>Microsoft Office PowerPoint</Application>
  <PresentationFormat>Экран (4:3)</PresentationFormat>
  <Paragraphs>170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Экологическое мероприятие «Сортирую мусор-спасаю планету!»  </vt:lpstr>
      <vt:lpstr>   «Мы хотим, чтобы мир повторился»  </vt:lpstr>
      <vt:lpstr>Слайд 3</vt:lpstr>
      <vt:lpstr>           Задачи: </vt:lpstr>
      <vt:lpstr>                                        Ожидаемые результаты  Дети должны научиться: </vt:lpstr>
      <vt:lpstr>План работы над мероприятием                                        </vt:lpstr>
      <vt:lpstr>   Подготовительный этап включает: </vt:lpstr>
      <vt:lpstr>    </vt:lpstr>
      <vt:lpstr>    </vt:lpstr>
      <vt:lpstr>    </vt:lpstr>
      <vt:lpstr>    </vt:lpstr>
      <vt:lpstr>    </vt:lpstr>
      <vt:lpstr>    </vt:lpstr>
      <vt:lpstr>    </vt:lpstr>
      <vt:lpstr>Фотоотчёт по мероприятию «Собираю мусор- спасаю мир!»</vt:lpstr>
      <vt:lpstr>Слайд 16</vt:lpstr>
      <vt:lpstr>Слайд 17</vt:lpstr>
      <vt:lpstr>    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Improot</cp:lastModifiedBy>
  <cp:revision>85</cp:revision>
  <dcterms:created xsi:type="dcterms:W3CDTF">2012-04-13T07:55:31Z</dcterms:created>
  <dcterms:modified xsi:type="dcterms:W3CDTF">2017-04-24T13:13:22Z</dcterms:modified>
</cp:coreProperties>
</file>