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6" r:id="rId12"/>
    <p:sldId id="267" r:id="rId13"/>
    <p:sldId id="270" r:id="rId14"/>
    <p:sldId id="271" r:id="rId15"/>
    <p:sldId id="272" r:id="rId16"/>
    <p:sldId id="273" r:id="rId17"/>
    <p:sldId id="263" r:id="rId18"/>
    <p:sldId id="26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66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7313"/>
            <a:ext cx="7772400" cy="1470025"/>
          </a:xfrm>
          <a:solidFill>
            <a:schemeClr val="bg1">
              <a:alpha val="39999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CE91A-9473-40E9-9738-08100F0C8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4AC5-60D3-4153-88B4-6ADBADF48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64426-2AF9-481C-ABEC-007B4362B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DBDCB-1B7C-4449-85F2-AD7477F44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C5006-F1BE-47C2-A7D5-92A1F5422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3E3B-F29F-40C7-9C14-883900814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707B0-D1C4-4AE2-BE0E-C2EF466D4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120D6-0AFD-430E-9ED2-F6ABFD2AB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AB716-1538-4DC8-B2E7-1DB215E3E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1E1F3-6508-4BDA-811A-D2EF9930F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2F02E-8A0B-4E25-8E6E-0CF2B9DB7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nt1234ыярфенш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3352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2CDAC13-8C90-420E-BF24-7026C6267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7030A0"/>
                </a:solidFill>
              </a:rPr>
              <a:t>Третий всероссийский форум –конференция Общероссийской общественной организации «Воспитатели России»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75" y="4124325"/>
            <a:ext cx="7858125" cy="1752600"/>
          </a:xfrm>
          <a:ln w="3175"/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7030A0"/>
                </a:solidFill>
              </a:rPr>
              <a:t>В рамках федерального проекта «Детские сады  - детям»</a:t>
            </a:r>
          </a:p>
          <a:p>
            <a:pPr eaLnBrk="1" hangingPunct="1"/>
            <a:r>
              <a:rPr lang="ru-RU" sz="2400" b="1" smtClean="0">
                <a:solidFill>
                  <a:srgbClr val="7030A0"/>
                </a:solidFill>
              </a:rPr>
              <a:t>«Современный детский сад: здесь растёт великое будущее России»</a:t>
            </a:r>
          </a:p>
          <a:p>
            <a:pPr eaLnBrk="1" hangingPunct="1"/>
            <a:r>
              <a:rPr lang="ru-RU" sz="1800" b="1" smtClean="0">
                <a:solidFill>
                  <a:srgbClr val="7030A0"/>
                </a:solidFill>
              </a:rPr>
              <a:t>Москва</a:t>
            </a:r>
          </a:p>
          <a:p>
            <a:pPr eaLnBrk="1" hangingPunct="1"/>
            <a:r>
              <a:rPr lang="ru-RU" sz="1800" b="1" smtClean="0">
                <a:solidFill>
                  <a:srgbClr val="7030A0"/>
                </a:solidFill>
              </a:rPr>
              <a:t>31 мая 2017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Работа секции № 1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000" smtClean="0">
                <a:solidFill>
                  <a:srgbClr val="7030A0"/>
                </a:solidFill>
              </a:rPr>
              <a:t>Секция № 1. Современные модели организации образовательной деятельности в дошкольной образовательной организации: реализация федерального государственного образовательного стандарта дошкольного образования.</a:t>
            </a:r>
          </a:p>
          <a:p>
            <a:endParaRPr lang="ru-RU" smtClean="0"/>
          </a:p>
        </p:txBody>
      </p:sp>
      <p:pic>
        <p:nvPicPr>
          <p:cNvPr id="12292" name="Picture 2" descr="C:\Users\4 группа\Desktop\Москва\DSC_01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72025" y="1389063"/>
            <a:ext cx="4038600" cy="2271712"/>
          </a:xfrm>
          <a:noFill/>
          <a:ln>
            <a:solidFill>
              <a:srgbClr val="00B0F0"/>
            </a:solidFill>
          </a:ln>
        </p:spPr>
      </p:pic>
      <p:pic>
        <p:nvPicPr>
          <p:cNvPr id="12293" name="Picture 5" descr="C:\Users\4 группа\Desktop\Москва\DSC_0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929063"/>
            <a:ext cx="4000500" cy="24892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Работа секции № 1</a:t>
            </a:r>
          </a:p>
        </p:txBody>
      </p:sp>
      <p:pic>
        <p:nvPicPr>
          <p:cNvPr id="13315" name="Picture 2" descr="C:\Users\4 группа\Desktop\Москва\DSC_01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571625"/>
            <a:ext cx="4040187" cy="2273300"/>
          </a:xfrm>
          <a:noFill/>
        </p:spPr>
      </p:pic>
      <p:pic>
        <p:nvPicPr>
          <p:cNvPr id="13316" name="Picture 3" descr="C:\Users\4 группа\Desktop\Москва\DSC_017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4875" y="2571750"/>
            <a:ext cx="4041775" cy="2273300"/>
          </a:xfrm>
          <a:noFill/>
        </p:spPr>
      </p:pic>
      <p:sp>
        <p:nvSpPr>
          <p:cNvPr id="13317" name="TextBox 11"/>
          <p:cNvSpPr txBox="1">
            <a:spLocks noChangeArrowheads="1"/>
          </p:cNvSpPr>
          <p:nvPr/>
        </p:nvSpPr>
        <p:spPr bwMode="auto">
          <a:xfrm>
            <a:off x="571500" y="4143375"/>
            <a:ext cx="6318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solidFill>
                  <a:srgbClr val="7030A0"/>
                </a:solidFill>
              </a:rPr>
              <a:t>Нормативно-правовая база </a:t>
            </a:r>
          </a:p>
          <a:p>
            <a:pPr marL="342900" indent="-342900"/>
            <a:r>
              <a:rPr lang="ru-RU">
                <a:solidFill>
                  <a:srgbClr val="7030A0"/>
                </a:solidFill>
              </a:rPr>
              <a:t>внедрения федерального</a:t>
            </a:r>
          </a:p>
          <a:p>
            <a:pPr marL="342900" indent="-342900"/>
            <a:r>
              <a:rPr lang="ru-RU">
                <a:solidFill>
                  <a:srgbClr val="7030A0"/>
                </a:solidFill>
              </a:rPr>
              <a:t> государственного  стандарта </a:t>
            </a:r>
          </a:p>
          <a:p>
            <a:pPr marL="342900" indent="-342900"/>
            <a:r>
              <a:rPr lang="ru-RU">
                <a:solidFill>
                  <a:srgbClr val="7030A0"/>
                </a:solidFill>
              </a:rPr>
              <a:t>дошкольного  образования.</a:t>
            </a:r>
          </a:p>
          <a:p>
            <a:pPr marL="342900" indent="-342900"/>
            <a:r>
              <a:rPr lang="ru-RU">
                <a:solidFill>
                  <a:srgbClr val="7030A0"/>
                </a:solidFill>
              </a:rPr>
              <a:t>2. Создания материально-технических условий ДОУ в соответствии с ФГО ДО.</a:t>
            </a:r>
          </a:p>
          <a:p>
            <a:pPr marL="342900" indent="-342900"/>
            <a:r>
              <a:rPr lang="ru-RU">
                <a:solidFill>
                  <a:srgbClr val="7030A0"/>
                </a:solidFill>
              </a:rPr>
              <a:t>3. Вопросы кадрового обеспечения.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Резолюция форума</a:t>
            </a:r>
          </a:p>
        </p:txBody>
      </p:sp>
      <p:sp>
        <p:nvSpPr>
          <p:cNvPr id="14339" name="Содержимое 10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429250"/>
          </a:xfrm>
        </p:spPr>
        <p:txBody>
          <a:bodyPr/>
          <a:lstStyle/>
          <a:p>
            <a:pPr>
              <a:buFontTx/>
              <a:buNone/>
            </a:pPr>
            <a:r>
              <a:rPr lang="ru-RU" sz="1400" b="1" smtClean="0">
                <a:solidFill>
                  <a:srgbClr val="7030A0"/>
                </a:solidFill>
              </a:rPr>
              <a:t>Рекомендовать Общероссийской общественной организации «Воспитатели России»:  </a:t>
            </a:r>
          </a:p>
          <a:p>
            <a:pPr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рассмотреть возможность создания на базе информационной платформы Общероссийской общественной организации «Воспитатели России» информационного банка в виде электронного ресурса для поддержки воспитателей в обобщении профессионального опыта, предоставления площадки для его презентации и широкого внедрения, содержащую информацию о периодических изданиях (профессиональных журналах) и мероприятиях – конференциях, семинарах, круглых столах и пр. </a:t>
            </a:r>
          </a:p>
          <a:p>
            <a:pPr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содействовать в повышении статуса профессии «воспитатель» в российском обществе путем создания привлекательного «портрета» воспитателя в кинопродукции, средствах массовой информации, рекламе, телепрограммах, демонстрирующих встречи семей с воспитателями, мастер-классы, игры, праздники; </a:t>
            </a:r>
          </a:p>
          <a:p>
            <a:pPr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 содействовать изменению имиджа воспитателя путем разработки профессиональной одежды ведущими дизайнерами России с широкой популяризацией этой акции в средствах массовой информации; </a:t>
            </a:r>
          </a:p>
          <a:p>
            <a:pPr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предусмотреть создание межотраслевых территориальных центров и попечительств Общероссийской общественной организации «Воспитатели России» для содействия внедрению общеобразовательной программы и программ по образовательным областям ФГОС ДО; </a:t>
            </a:r>
          </a:p>
          <a:p>
            <a:pPr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рассмотреть целесообразность внесения на рассмотрение Координационного совета по законотворческой деятельности фракции «ЕДИНАЯ РОССИЯ» предложений по изменению нормативно-правовых актов, поступивших от Республики Крым и Тверской области.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Резолюция форума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400" b="1" smtClean="0">
                <a:solidFill>
                  <a:srgbClr val="7030A0"/>
                </a:solidFill>
              </a:rPr>
              <a:t>Рекомендовать Министерству образования и науки Российской Федерации:</a:t>
            </a:r>
          </a:p>
          <a:p>
            <a:pPr>
              <a:buFontTx/>
              <a:buNone/>
            </a:pPr>
            <a:endParaRPr lang="ru-RU" sz="1400" b="1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рассмотреть возможность в целях реализации Указа Президента Российской Федерации от 07.05.2012  № 599 «О мерах по реализации государственной политики в области образования и науки» для наиболее полного удовлетворения спроса населения на дошкольные образовательные услуги, особенно для детей в возрасте до 3-х лет включения в перечень вариативных форм дошкольного образования, кроме групп кратковременного пребывания детей, групп в негосударственных образовательных учреждениях, дошкольного образования в форме психолого-педагогическое сопровождения содержания ребенка в семье, такие формы организации предоставления услуги по реализации образовательной программы дошкольного образования как лекотеки, консультационные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пункты психолого-педагогической поддержки и сопровождения семей, семейные клубы на базе действующих образовательных организаций и организаций социально-культурной направленности, группы присмотра и ухода, службы ранней помощи, семейные группы и другие;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рассмотреть вопрос о разработке федерального государственного стандарта дошкольного образования обучающихся с ограниченными возможностями здоровья;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Резолюция форума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рассмотреть вопрос о разработке и внедрении новых оздоровительных программ и технологий, направленных на дифференцированный подход к детям с разным уровнем физического и психического развития, обобщение уже имеющегося опыта работы в регионах России и распространение его;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рассмотреть возможность ускорить процесс утверждения изменений в приказ Минобрнауки от 30.08.2013 №1014 «Об утверждении Порядка организации осуществления образовательной деятельности по основным общеобразовательным программам - образовательным программам дошкольного образования» с целью корректировки перечня должностей для работы с детьми с ОВЗ и наполняемости групп по каждой категории ОВЗ;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рассмотреть вопрос о нормативном закреплении предельного количества программ (адаптированных и общеобразовательных), которые одновременно могут реализовываться в одной инклюзивной группе дошкольной образовательной организации; об ограничении ограниченное количество детей в группах для детей с тубинтоксикацией (не более 15-20 человек в группе);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 рассмотреть вопрос о введении в педагогических колледжах прикладного бакалавриата с целью обеспечения повышения конкурентоспособности выпускников колледжей учитывая внедрение профессионального стандарта педагога. </a:t>
            </a:r>
          </a:p>
          <a:p>
            <a:pPr algn="just">
              <a:buFontTx/>
              <a:buNone/>
            </a:pPr>
            <a:r>
              <a:rPr lang="ru-RU" sz="1400" smtClean="0">
                <a:solidFill>
                  <a:srgbClr val="7030A0"/>
                </a:solidFill>
              </a:rPr>
              <a:t>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Резолюция форума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35781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400" b="1" smtClean="0">
                <a:solidFill>
                  <a:srgbClr val="7030A0"/>
                </a:solidFill>
              </a:rPr>
              <a:t>Рекомендовать исполнительным органам государственной власти субъектов Российской Федерации, муниципальным органам власти:</a:t>
            </a:r>
            <a:r>
              <a:rPr lang="ru-RU" sz="1400" smtClean="0">
                <a:solidFill>
                  <a:srgbClr val="7030A0"/>
                </a:solidFill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активно организовывать работу семейных дошкольных групп в качестве структурных подразделений муниципальных дошкольных учреждений, работу по внедрению дошкольных групп на предприятиях, при разных образовательных организациях, включая вузы;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включить в повестку заседаний региональных координационных советов по работе с СОНКО и социальными предпринимателями рассмотрение вопроса о развитии негосударственного сектора дошкольного образования;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организовать всестороннюю поддержку культурно-спортивных и физкультурномассовых мероприятий и движений, направленных на культивацию семейных ценностей и ценностей здорового образа жизни в обществе;  обеспечить повышение заработной платы педагогических работников муниципальных дошкольных образовательных организаций в соответствии с Указом Президента Российской Федерации от 07.05.2012 № 597 «О мероприятиях по реализации государственной социальной политики»;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предусмотреть при формировании бюджета улучшение медицинского обслуживания и врачебного контроля за состоянием здоровья детей путем проведения медицинских осмотров детей не реже 2 раз в год с распределением их на подгруппы в соответствии с состоянием здоровья и спецификой имеющихся отклонений и нарушений в физическом развитии; рассмотреть возможность введения ставок врача в дошкольной образовательной организации. </a:t>
            </a:r>
          </a:p>
          <a:p>
            <a:pPr algn="just">
              <a:buFontTx/>
              <a:buNone/>
            </a:pPr>
            <a:r>
              <a:rPr lang="ru-RU" sz="1400" smtClean="0"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Резолюция форума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400" b="1" smtClean="0">
                <a:solidFill>
                  <a:srgbClr val="7030A0"/>
                </a:solidFill>
              </a:rPr>
              <a:t>Рекомендовать образовательным организациям, реализующим программы дошкольного образования: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организовывать работу по ликвидации родительской безграмотности, так как большинство проблем со здоровьем ребенка возникают в связи с отсутствием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необходимых знаний у родителей в вопросах воспитания, оздоровления и развития ребенка;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увеличить объем ежедневной физической активности детей за счет расширения сети дополнительного физкультурно-спортивного воспитания, учитывая пожелания родителей и продолжительность пребывания ребенка в детском саду;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обеспечить подготовку, переподготовку и повышение квалификации специалистов, реализующих образовательные программы детей с ОВХ и детей-инвалидов в условиях инклюзии;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smtClean="0">
                <a:solidFill>
                  <a:srgbClr val="7030A0"/>
                </a:solidFill>
              </a:rPr>
              <a:t>создавать в образовательных учреждениях эффективные условия для вовлечения родителей в образовательный процесс.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Концерт воспитанников дошкольных отделений Гимназии  № 1409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5" y="1428750"/>
            <a:ext cx="4038600" cy="2271713"/>
          </a:xfrm>
          <a:noFill/>
          <a:ln w="9525">
            <a:solidFill>
              <a:srgbClr val="00B0F0"/>
            </a:solidFill>
          </a:ln>
        </p:spPr>
      </p:pic>
      <p:pic>
        <p:nvPicPr>
          <p:cNvPr id="19460" name="Picture 3" descr="C:\Users\4 группа\Desktop\Москва\DSC_0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4071938"/>
            <a:ext cx="4038600" cy="2271712"/>
          </a:xfrm>
          <a:prstGeom prst="rect">
            <a:avLst/>
          </a:prstGeom>
          <a:noFill/>
          <a:ln w="31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9461" name="Picture 4" descr="C:\Users\4 группа\Desktop\Москва\DSC_01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625" y="1428750"/>
            <a:ext cx="4038600" cy="2271713"/>
          </a:xfrm>
          <a:noFill/>
          <a:ln>
            <a:solidFill>
              <a:srgbClr val="00B0F0"/>
            </a:solidFill>
          </a:ln>
        </p:spPr>
      </p:pic>
      <p:pic>
        <p:nvPicPr>
          <p:cNvPr id="19462" name="Picture 6" descr="C:\Users\4 группа\Desktop\Москва\DSC_0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3786188"/>
            <a:ext cx="1622425" cy="28860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75"/>
          </a:xfrm>
        </p:spPr>
        <p:txBody>
          <a:bodyPr/>
          <a:lstStyle/>
          <a:p>
            <a:r>
              <a:rPr lang="ru-RU" sz="2800" smtClean="0"/>
              <a:t>Получение сертификатов ФГОУ ДПО  «Академия повышения квалификации и профессиональной переподготовки работников образования»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20483" name="Picture 2" descr="C:\Users\4 группа\Desktop\Москва\DSC_01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2286000"/>
            <a:ext cx="5842000" cy="3286125"/>
          </a:xfrm>
          <a:noFill/>
        </p:spPr>
      </p:pic>
      <p:pic>
        <p:nvPicPr>
          <p:cNvPr id="20484" name="Picture 3" descr="C:\Users\4 группа\Documents\Сертифика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4071938"/>
            <a:ext cx="1830388" cy="2517775"/>
          </a:xfrm>
          <a:noFill/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6858000" y="2571750"/>
            <a:ext cx="2286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Ростовскую область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 </a:t>
            </a:r>
            <a:r>
              <a:rPr lang="ru-RU" dirty="0">
                <a:solidFill>
                  <a:srgbClr val="7030A0"/>
                </a:solidFill>
              </a:rPr>
              <a:t>форуме </a:t>
            </a:r>
          </a:p>
          <a:p>
            <a:r>
              <a:rPr lang="ru-RU" dirty="0">
                <a:solidFill>
                  <a:srgbClr val="7030A0"/>
                </a:solidFill>
              </a:rPr>
              <a:t>представляла – </a:t>
            </a:r>
          </a:p>
          <a:p>
            <a:r>
              <a:rPr lang="ru-RU" b="1" dirty="0">
                <a:solidFill>
                  <a:srgbClr val="7030A0"/>
                </a:solidFill>
              </a:rPr>
              <a:t>Игнатова Лада Юрьевна, </a:t>
            </a:r>
          </a:p>
          <a:p>
            <a:r>
              <a:rPr lang="ru-RU" dirty="0">
                <a:solidFill>
                  <a:srgbClr val="7030A0"/>
                </a:solidFill>
              </a:rPr>
              <a:t>заведующий </a:t>
            </a:r>
          </a:p>
          <a:p>
            <a:r>
              <a:rPr lang="ru-RU" dirty="0">
                <a:solidFill>
                  <a:srgbClr val="7030A0"/>
                </a:solidFill>
              </a:rPr>
              <a:t>МБДОУ №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 форума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600200"/>
            <a:ext cx="442912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rgbClr val="7030A0"/>
                </a:solidFill>
              </a:rPr>
              <a:t>Укрепление профессионального взаимодействия и обмен опытом, открытое обсуждение проблем в сфере дошкольного образования</a:t>
            </a:r>
          </a:p>
        </p:txBody>
      </p:sp>
      <p:pic>
        <p:nvPicPr>
          <p:cNvPr id="4100" name="Picture 4" descr="http://vospitateli.org/attachments/Image/1_VR_cvet_rus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0" y="2071688"/>
            <a:ext cx="3500438" cy="3500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8186738" cy="4840288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smtClean="0">
                <a:solidFill>
                  <a:srgbClr val="7030A0"/>
                </a:solidFill>
              </a:rPr>
              <a:t>Организатором мероприятия выступила Общероссийская общественная организация «Воспитатели России» при поддержке партии «Единая Россия, Министерства образования и науки Российской Федерации и Правительства Москвы. Форум прошел 31 мая 2017 года в стенах Гимназия № 1409 города Москвы.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7030A0"/>
                </a:solidFill>
              </a:rPr>
              <a:t> Более 400 воспитателей, методистов, студентов и аспирантов профильных вузов из всех федеральных округов Российской Федерации обсудили актуальные вопросы дошкольного образования, в том числе темы вовлечения родителей в образовательный процесс дошкольной образовательной организации, организации семейных дошкольных групп, внедрения современных подходов к сохранению и укреплению здоровья детей дошкольного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Программа форума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5257800" cy="5286375"/>
          </a:xfrm>
        </p:spPr>
        <p:txBody>
          <a:bodyPr/>
          <a:lstStyle/>
          <a:p>
            <a:pPr eaLnBrk="1" hangingPunct="1"/>
            <a:r>
              <a:rPr lang="ru-RU" sz="1600" smtClean="0">
                <a:solidFill>
                  <a:srgbClr val="7030A0"/>
                </a:solidFill>
              </a:rPr>
              <a:t>9.00-10.00 Регистрация</a:t>
            </a:r>
          </a:p>
          <a:p>
            <a:pPr eaLnBrk="1" hangingPunct="1"/>
            <a:r>
              <a:rPr lang="ru-RU" sz="1600" smtClean="0">
                <a:solidFill>
                  <a:srgbClr val="7030A0"/>
                </a:solidFill>
              </a:rPr>
              <a:t>10.00-11.00 Открытие Третьего всероссийского форума – конференции Общероссийской общественной организации «Воспитатели России» «Современный детский сад: здесь растёт великое будущее России». Пленарное заседание</a:t>
            </a:r>
          </a:p>
          <a:p>
            <a:pPr eaLnBrk="1" hangingPunct="1"/>
            <a:r>
              <a:rPr lang="ru-RU" sz="1600" smtClean="0">
                <a:solidFill>
                  <a:srgbClr val="7030A0"/>
                </a:solidFill>
              </a:rPr>
              <a:t>11.00-11.30 Перемещение на площадки.</a:t>
            </a:r>
          </a:p>
          <a:p>
            <a:pPr eaLnBrk="1" hangingPunct="1"/>
            <a:r>
              <a:rPr lang="ru-RU" sz="1600" smtClean="0">
                <a:solidFill>
                  <a:srgbClr val="7030A0"/>
                </a:solidFill>
              </a:rPr>
              <a:t>11.30-13.30 Работа по секциям: 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rgbClr val="7030A0"/>
                </a:solidFill>
              </a:rPr>
              <a:t>Секция № 1. Современные модели организации образовательной деятельности в дошкольной образовательной организации: реализация федерального государственного образовательного стандарта дошкольного образования.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rgbClr val="7030A0"/>
                </a:solidFill>
              </a:rPr>
              <a:t>Секция № 2. Семья и дошкольная образовательная организация как основные институты социализации детей дошкольного возраста</a:t>
            </a:r>
          </a:p>
          <a:p>
            <a:pPr eaLnBrk="1" hangingPunct="1"/>
            <a:endParaRPr lang="ru-RU" sz="1600" smtClean="0">
              <a:solidFill>
                <a:srgbClr val="7030A0"/>
              </a:solidFill>
            </a:endParaRPr>
          </a:p>
        </p:txBody>
      </p:sp>
      <p:pic>
        <p:nvPicPr>
          <p:cNvPr id="6148" name="Picture 2" descr="C:\Users\4 группа\Desktop\Москва\DSC_00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7875" y="1857375"/>
            <a:ext cx="3048000" cy="1714500"/>
          </a:xfrm>
          <a:noFill/>
        </p:spPr>
      </p:pic>
      <p:pic>
        <p:nvPicPr>
          <p:cNvPr id="6149" name="Picture 3" descr="C:\Users\4 группа\Desktop\Москва\DSC_0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4214813"/>
            <a:ext cx="2921000" cy="164306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Программа форума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636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  <a:r>
              <a:rPr lang="ru-RU" sz="1600" smtClean="0">
                <a:solidFill>
                  <a:srgbClr val="7030A0"/>
                </a:solidFill>
              </a:rPr>
              <a:t>Секция № 4. Воспитатель в пространстве искусства: горизонты профессионального и личностного развития.</a:t>
            </a:r>
          </a:p>
          <a:p>
            <a:pPr eaLnBrk="1" hangingPunct="1"/>
            <a:r>
              <a:rPr lang="ru-RU" sz="1600" smtClean="0">
                <a:solidFill>
                  <a:srgbClr val="7030A0"/>
                </a:solidFill>
              </a:rPr>
              <a:t>13.30-15.00 Перемещение в Гимназию. Кофе – пауза</a:t>
            </a:r>
          </a:p>
          <a:p>
            <a:pPr eaLnBrk="1" hangingPunct="1"/>
            <a:r>
              <a:rPr lang="ru-RU" sz="1600" smtClean="0">
                <a:solidFill>
                  <a:srgbClr val="7030A0"/>
                </a:solidFill>
              </a:rPr>
              <a:t>15.00-16.00 Итоговая конференция</a:t>
            </a:r>
          </a:p>
          <a:p>
            <a:pPr eaLnBrk="1" hangingPunct="1"/>
            <a:r>
              <a:rPr lang="ru-RU" sz="1600" smtClean="0">
                <a:solidFill>
                  <a:srgbClr val="7030A0"/>
                </a:solidFill>
              </a:rPr>
              <a:t>16.00 – 16.30 Концерт воспитанников дошкольных отделений гимназии  № 1409</a:t>
            </a:r>
          </a:p>
          <a:p>
            <a:pPr eaLnBrk="1" hangingPunct="1"/>
            <a:r>
              <a:rPr lang="ru-RU" sz="1600" smtClean="0">
                <a:solidFill>
                  <a:srgbClr val="7030A0"/>
                </a:solidFill>
              </a:rPr>
              <a:t>16.15-17.00 Получение сертификатов ФГОУ ДПО  «Академия повышения квалификации и профессиональной переподготовки работников образования»</a:t>
            </a:r>
          </a:p>
          <a:p>
            <a:pPr eaLnBrk="1" hangingPunct="1"/>
            <a:endParaRPr lang="ru-RU" sz="1600" smtClean="0">
              <a:solidFill>
                <a:srgbClr val="7030A0"/>
              </a:solidFill>
            </a:endParaRPr>
          </a:p>
        </p:txBody>
      </p:sp>
      <p:pic>
        <p:nvPicPr>
          <p:cNvPr id="7172" name="Picture 2" descr="C:\Users\4 группа\Desktop\Москва\DSC_01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00750" y="1714500"/>
            <a:ext cx="2686050" cy="1511300"/>
          </a:xfrm>
          <a:noFill/>
        </p:spPr>
      </p:pic>
      <p:pic>
        <p:nvPicPr>
          <p:cNvPr id="7173" name="Picture 5" descr="C:\Users\4 группа\Desktop\Москва\DSC_0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3571875"/>
            <a:ext cx="1571625" cy="279400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Выступления </a:t>
            </a:r>
            <a:br>
              <a:rPr lang="ru-RU" smtClean="0"/>
            </a:br>
            <a:r>
              <a:rPr lang="ru-RU" smtClean="0"/>
              <a:t>пленарного заседания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3425" cy="4525963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7030A0"/>
                </a:solidFill>
              </a:rPr>
              <a:t>«О реализации Федерального проекта «Детские сады – детям»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7030A0"/>
                </a:solidFill>
              </a:rPr>
              <a:t>Докладчик: </a:t>
            </a:r>
          </a:p>
          <a:p>
            <a:pPr algn="ctr" eaLnBrk="1" hangingPunct="1">
              <a:buFontTx/>
              <a:buNone/>
            </a:pPr>
            <a:r>
              <a:rPr lang="ru-RU" sz="2000" b="1" smtClean="0">
                <a:solidFill>
                  <a:srgbClr val="7030A0"/>
                </a:solidFill>
              </a:rPr>
              <a:t>Тутова Лариса Николаевна</a:t>
            </a:r>
            <a:r>
              <a:rPr lang="ru-RU" sz="2000" smtClean="0">
                <a:solidFill>
                  <a:srgbClr val="7030A0"/>
                </a:solidFill>
              </a:rPr>
              <a:t>, заместитель председателя комитета Государственной Думы по образованию и науке, координатор проекта «Детские сады – детям», координатор Общероссийской общественной организации «Воспитатели России»</a:t>
            </a:r>
          </a:p>
        </p:txBody>
      </p:sp>
      <p:pic>
        <p:nvPicPr>
          <p:cNvPr id="8196" name="Picture 5" descr="C:\Users\4 группа\Desktop\Москва\DSC_01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0" y="2214563"/>
            <a:ext cx="3810000" cy="2143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Выступления </a:t>
            </a:r>
            <a:br>
              <a:rPr lang="ru-RU" smtClean="0"/>
            </a:br>
            <a:r>
              <a:rPr lang="ru-RU" smtClean="0"/>
              <a:t>пленарного заседания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rgbClr val="7030A0"/>
                </a:solidFill>
              </a:rPr>
              <a:t>«Современное дошкольное образование: новые перспективы»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7030A0"/>
                </a:solidFill>
              </a:rPr>
              <a:t>Докладчик: </a:t>
            </a:r>
          </a:p>
          <a:p>
            <a:pPr algn="ctr" eaLnBrk="1" hangingPunct="1">
              <a:buFontTx/>
              <a:buNone/>
            </a:pPr>
            <a:r>
              <a:rPr lang="ru-RU" sz="2000" b="1" smtClean="0">
                <a:solidFill>
                  <a:srgbClr val="7030A0"/>
                </a:solidFill>
              </a:rPr>
              <a:t>Ильичева Ирина Викторовна</a:t>
            </a:r>
            <a:r>
              <a:rPr lang="ru-RU" sz="2000" smtClean="0">
                <a:solidFill>
                  <a:srgbClr val="7030A0"/>
                </a:solidFill>
              </a:rPr>
              <a:t>, директор государственного бюджетного образовательного учреждения Гимназия № 1409, депутат Московской городской Думы</a:t>
            </a:r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4325" y="1600200"/>
            <a:ext cx="2546350" cy="4525963"/>
          </a:xfrm>
          <a:noFill/>
          <a:ln w="952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Выступления </a:t>
            </a:r>
            <a:br>
              <a:rPr lang="ru-RU" smtClean="0"/>
            </a:br>
            <a:r>
              <a:rPr lang="ru-RU" smtClean="0"/>
              <a:t>пленарного заседания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rgbClr val="7030A0"/>
                </a:solidFill>
              </a:rPr>
              <a:t>«Воспитатель – призвание и профессия, искусство и наука: взгляд из будущего»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7030A0"/>
                </a:solidFill>
              </a:rPr>
              <a:t>Докладчик: </a:t>
            </a:r>
          </a:p>
          <a:p>
            <a:pPr algn="ctr" eaLnBrk="1" hangingPunct="1">
              <a:buFontTx/>
              <a:buNone/>
            </a:pPr>
            <a:r>
              <a:rPr lang="ru-RU" sz="2000" b="1" smtClean="0">
                <a:solidFill>
                  <a:srgbClr val="7030A0"/>
                </a:solidFill>
              </a:rPr>
              <a:t>Лыкова Ирина Александровна,</a:t>
            </a:r>
          </a:p>
          <a:p>
            <a:pPr eaLnBrk="1" hangingPunct="1">
              <a:buFontTx/>
              <a:buNone/>
            </a:pPr>
            <a:r>
              <a:rPr lang="ru-RU" sz="1400" smtClean="0">
                <a:solidFill>
                  <a:srgbClr val="7030A0"/>
                </a:solidFill>
              </a:rPr>
              <a:t> д.п.н., профессор кафедры начального и дошкольного образования Федерального государственного автономного образовательного учреждения дополнительного профессионального образования «Академия повышения квалификации и профессиональной переподготовки работников образования», главный научный сотрудник Института изучения прав детства, семьи и воспитания РАО</a:t>
            </a:r>
          </a:p>
          <a:p>
            <a:pPr eaLnBrk="1" hangingPunct="1"/>
            <a:endParaRPr lang="ru-RU" sz="2000" smtClean="0">
              <a:solidFill>
                <a:srgbClr val="7030A0"/>
              </a:solidFill>
            </a:endParaRPr>
          </a:p>
        </p:txBody>
      </p:sp>
      <p:pic>
        <p:nvPicPr>
          <p:cNvPr id="10244" name="Picture 2" descr="C:\Users\4 группа\Desktop\Москва\DSC_01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27325"/>
            <a:ext cx="4038600" cy="2271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Выступления </a:t>
            </a:r>
            <a:br>
              <a:rPr lang="ru-RU" smtClean="0"/>
            </a:br>
            <a:r>
              <a:rPr lang="ru-RU" smtClean="0"/>
              <a:t>пленарного заседания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rgbClr val="7030A0"/>
                </a:solidFill>
              </a:rPr>
              <a:t>«Осмысление целей и ценностей дошкольного образования»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7030A0"/>
                </a:solidFill>
              </a:rPr>
              <a:t>Докладчик: </a:t>
            </a:r>
          </a:p>
          <a:p>
            <a:pPr algn="ctr" eaLnBrk="1" hangingPunct="1">
              <a:buFontTx/>
              <a:buNone/>
            </a:pPr>
            <a:r>
              <a:rPr lang="ru-RU" sz="2000" b="1" smtClean="0">
                <a:solidFill>
                  <a:srgbClr val="7030A0"/>
                </a:solidFill>
              </a:rPr>
              <a:t>Майер Алексей Александрович,</a:t>
            </a:r>
          </a:p>
          <a:p>
            <a:pPr algn="ctr" eaLnBrk="1" hangingPunct="1">
              <a:buFontTx/>
              <a:buNone/>
            </a:pPr>
            <a:r>
              <a:rPr lang="ru-RU" sz="1400" smtClean="0">
                <a:solidFill>
                  <a:srgbClr val="7030A0"/>
                </a:solidFill>
              </a:rPr>
              <a:t>д.п.н., профессор кафедры начального и дошкольного образования Государственного образовательного учреждения высшего образования Московской области «Государственный гуманитарно-технологический университет». Председатель ассоциации педагогов дошкольных образовательных организаций Московской области</a:t>
            </a:r>
          </a:p>
          <a:p>
            <a:endParaRPr lang="ru-RU" smtClean="0"/>
          </a:p>
        </p:txBody>
      </p:sp>
      <p:pic>
        <p:nvPicPr>
          <p:cNvPr id="11268" name="Picture 2" descr="C:\Users\4 группа\Desktop\Москва\DSC_01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19750" y="1851025"/>
            <a:ext cx="2271713" cy="4038600"/>
          </a:xfr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 globalization">
  <a:themeElements>
    <a:clrScheme name="Edu globaliz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globaliz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globaliz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 globalization</Template>
  <TotalTime>258</TotalTime>
  <Words>1270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Calibri</vt:lpstr>
      <vt:lpstr>Wingdings</vt:lpstr>
      <vt:lpstr>Edu globalization</vt:lpstr>
      <vt:lpstr>Третий всероссийский форум –конференция Общероссийской общественной организации «Воспитатели России»</vt:lpstr>
      <vt:lpstr>Цель форума</vt:lpstr>
      <vt:lpstr>Слайд 3</vt:lpstr>
      <vt:lpstr>Программа форума</vt:lpstr>
      <vt:lpstr>Программа форума</vt:lpstr>
      <vt:lpstr>Выступления  пленарного заседания</vt:lpstr>
      <vt:lpstr>Выступления  пленарного заседания</vt:lpstr>
      <vt:lpstr>Выступления  пленарного заседания</vt:lpstr>
      <vt:lpstr>Выступления  пленарного заседания</vt:lpstr>
      <vt:lpstr>Работа секции № 1</vt:lpstr>
      <vt:lpstr>Работа секции № 1</vt:lpstr>
      <vt:lpstr>Резолюция форума</vt:lpstr>
      <vt:lpstr>Резолюция форума</vt:lpstr>
      <vt:lpstr>Резолюция форума</vt:lpstr>
      <vt:lpstr>Резолюция форума</vt:lpstr>
      <vt:lpstr>Резолюция форума</vt:lpstr>
      <vt:lpstr>Концерт воспитанников дошкольных отделений Гимназии  № 1409</vt:lpstr>
      <vt:lpstr>Получение сертификатов ФГОУ ДПО  «Академия повышения квалификации и профессиональной переподготовки работников образования»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Bob</dc:creator>
  <cp:lastModifiedBy>Improot</cp:lastModifiedBy>
  <cp:revision>24</cp:revision>
  <dcterms:created xsi:type="dcterms:W3CDTF">2011-02-01T05:01:36Z</dcterms:created>
  <dcterms:modified xsi:type="dcterms:W3CDTF">2017-06-01T20:08:07Z</dcterms:modified>
</cp:coreProperties>
</file>