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2"/>
  </p:sldMasterIdLst>
  <p:sldIdLst>
    <p:sldId id="256" r:id="rId3"/>
    <p:sldId id="258" r:id="rId4"/>
    <p:sldId id="259" r:id="rId5"/>
    <p:sldId id="261" r:id="rId6"/>
    <p:sldId id="265" r:id="rId7"/>
    <p:sldId id="264" r:id="rId8"/>
    <p:sldId id="263" r:id="rId9"/>
    <p:sldId id="269" r:id="rId10"/>
    <p:sldId id="267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481B2-89CD-43E4-8E8E-00B3A66A17E8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9CD8B-2948-4CE5-8A63-845E11205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3285-5444-4325-985F-7D6AF4A15305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ADCDB-B566-4C6C-9015-E87A42BD17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D550C-191D-4B2A-A0DD-3B5984DE6131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F42D7-05A5-497F-90F8-C740D8C03F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D93CB-B04A-4B7E-BD7A-F494D3ACF2BB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76778-F793-495E-AC6F-5BA0370DE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18FFE-68F6-4568-8B4F-A4C1482DACD9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6825-6A86-474F-AEFB-12577EF75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0FC0C-5E34-4926-9F99-89C2D0F8A1CA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762CD-F990-4D1B-892D-2612A97E2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9766-7787-4045-811F-164586C43887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C8914-4773-4E3B-B649-40E413188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A14B8-D32E-4EE9-9584-9C9CF8DBC2FE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98780-A252-4025-BFE0-5B938D1BC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A2501-E25E-4CD6-BB2F-080F26DE23EB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B7CA0-7448-4A97-9C7A-EE05BC1F2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E896-90A2-496C-B62D-007D7B80CF39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D1D7-BD66-43B3-A4C3-A0D06010B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407D9-3B88-468B-9986-CFFE134B62C2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9101-670A-4236-B403-30E631309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0A6DE46-C3BE-4FD3-B638-EE767CA57814}" type="datetimeFigureOut">
              <a:rPr lang="ru-RU"/>
              <a:pPr>
                <a:defRPr/>
              </a:pPr>
              <a:t>06.06.2017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02E6817-963C-4A48-8865-4902B2DC4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13" r:id="rId2"/>
    <p:sldLayoutId id="2147483820" r:id="rId3"/>
    <p:sldLayoutId id="2147483814" r:id="rId4"/>
    <p:sldLayoutId id="2147483821" r:id="rId5"/>
    <p:sldLayoutId id="2147483815" r:id="rId6"/>
    <p:sldLayoutId id="2147483816" r:id="rId7"/>
    <p:sldLayoutId id="2147483822" r:id="rId8"/>
    <p:sldLayoutId id="2147483823" r:id="rId9"/>
    <p:sldLayoutId id="2147483817" r:id="rId10"/>
    <p:sldLayoutId id="2147483818" r:id="rId11"/>
  </p:sldLayoutIdLst>
  <p:transition>
    <p:push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5063"/>
            <a:ext cx="7772400" cy="49577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i="1">
                <a:latin typeface="Georgia" pitchFamily="18" charset="0"/>
              </a:rPr>
              <a:t>СВЕТООТРАЖАЮЩИЕ ЭЛЕМЕНТЫ КАК СРЕДСТВО ПРОФИЛАКТИКИ ДЕТСКОГО ДОРОЖНО-ТРАНСПОРТНОГО ТРАВМАТИЗМА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esktop\светоотраж элементы\GjZQAIpHnZI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14625" y="214313"/>
            <a:ext cx="3635375" cy="2447925"/>
          </a:xfrm>
          <a:ln>
            <a:solidFill>
              <a:schemeClr val="tx1"/>
            </a:solidFill>
          </a:ln>
        </p:spPr>
      </p:pic>
      <p:sp>
        <p:nvSpPr>
          <p:cNvPr id="12291" name="Содержимое 3"/>
          <p:cNvSpPr>
            <a:spLocks noGrp="1"/>
          </p:cNvSpPr>
          <p:nvPr>
            <p:ph sz="half" idx="4294967295"/>
          </p:nvPr>
        </p:nvSpPr>
        <p:spPr>
          <a:xfrm>
            <a:off x="285750" y="2786063"/>
            <a:ext cx="8572500" cy="3714750"/>
          </a:xfrm>
        </p:spPr>
        <p:txBody>
          <a:bodyPr>
            <a:normAutofit fontScale="85000" lnSpcReduction="1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b="1" dirty="0" smtClean="0">
                <a:solidFill>
                  <a:srgbClr val="FF6699"/>
                </a:solidFill>
                <a:latin typeface="Georgia" pitchFamily="18" charset="0"/>
              </a:rPr>
              <a:t>СВЕТООТРАЖАЮЩИЕ ЭЛЕМЕНТЫ ДОЛЖНЫ РАСПОЛАГАТЬСЯ: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b="1" dirty="0" smtClean="0">
                <a:latin typeface="Georgia" pitchFamily="18" charset="0"/>
              </a:rPr>
              <a:t> Подвески (их должно быть несколько) лучше крепить за ремень, пояс, пуговицу, чтобы </a:t>
            </a:r>
            <a:r>
              <a:rPr lang="ru-RU" sz="2000" b="1" dirty="0" err="1" smtClean="0">
                <a:latin typeface="Georgia" pitchFamily="18" charset="0"/>
              </a:rPr>
              <a:t>световозвращатели</a:t>
            </a:r>
            <a:r>
              <a:rPr lang="ru-RU" sz="2000" b="1" dirty="0" smtClean="0">
                <a:latin typeface="Georgia" pitchFamily="18" charset="0"/>
              </a:rPr>
              <a:t> свисали на уровне бедра. 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b="1" dirty="0" smtClean="0">
                <a:latin typeface="Georgia" pitchFamily="18" charset="0"/>
              </a:rPr>
              <a:t>Нарукавные повязки и браслеты так, чтобы они не были закрыты при движении и способствовали зрительному восприятию.  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b="1" dirty="0" smtClean="0">
                <a:latin typeface="Georgia" pitchFamily="18" charset="0"/>
              </a:rPr>
              <a:t> Значки могут располагаться на одежде в любом месте.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b="1" dirty="0" smtClean="0">
                <a:latin typeface="Georgia" pitchFamily="18" charset="0"/>
              </a:rPr>
              <a:t> Сумочку, портфель или рюкзак лучше нести в правой руке, а не за спиной. 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b="1" dirty="0" smtClean="0">
                <a:latin typeface="Georgia" pitchFamily="18" charset="0"/>
              </a:rPr>
              <a:t>Эффективнее всего носить одежду с уже вшитыми </a:t>
            </a:r>
            <a:r>
              <a:rPr lang="ru-RU" sz="2000" b="1" dirty="0" err="1" smtClean="0">
                <a:latin typeface="Georgia" pitchFamily="18" charset="0"/>
              </a:rPr>
              <a:t>световозвращающими</a:t>
            </a:r>
            <a:r>
              <a:rPr lang="ru-RU" sz="2000" b="1" dirty="0" smtClean="0">
                <a:latin typeface="Georgia" pitchFamily="18" charset="0"/>
              </a:rPr>
              <a:t> элементами. 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b="1" dirty="0" smtClean="0">
                <a:latin typeface="Georgia" pitchFamily="18" charset="0"/>
              </a:rPr>
              <a:t>Наиболее надежный вариант для родителей – нанести на одежду </a:t>
            </a:r>
            <a:r>
              <a:rPr lang="ru-RU" sz="2000" b="1" dirty="0" err="1" smtClean="0">
                <a:latin typeface="Georgia" pitchFamily="18" charset="0"/>
              </a:rPr>
              <a:t>световозвращающие</a:t>
            </a:r>
            <a:r>
              <a:rPr lang="ru-RU" sz="2000" b="1" dirty="0" smtClean="0">
                <a:latin typeface="Georgia" pitchFamily="18" charset="0"/>
              </a:rPr>
              <a:t>  </a:t>
            </a:r>
            <a:r>
              <a:rPr lang="ru-RU" sz="2000" b="1" dirty="0" err="1" smtClean="0">
                <a:latin typeface="Georgia" pitchFamily="18" charset="0"/>
              </a:rPr>
              <a:t>термоапликации</a:t>
            </a:r>
            <a:r>
              <a:rPr lang="ru-RU" sz="2000" b="1" dirty="0" smtClean="0">
                <a:latin typeface="Georgia" pitchFamily="18" charset="0"/>
              </a:rPr>
              <a:t> и наклейки</a:t>
            </a:r>
            <a:r>
              <a:rPr lang="ru-RU" sz="2000" b="1" dirty="0" smtClean="0"/>
              <a:t>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28596" y="1544638"/>
            <a:ext cx="8286808" cy="4098940"/>
          </a:xfrm>
        </p:spPr>
        <p:txBody>
          <a:bodyPr>
            <a:normAutofit lnSpcReduction="10000"/>
          </a:bodyPr>
          <a:lstStyle/>
          <a:p>
            <a:pPr marL="420624" indent="-384048" algn="ctr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7200" b="1" i="1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Georgia" pitchFamily="18" charset="0"/>
                <a:ea typeface="+mj-ea"/>
                <a:cs typeface="+mj-cs"/>
              </a:rPr>
              <a:t>Берегите себя и своих </a:t>
            </a:r>
            <a:r>
              <a:rPr lang="ru-RU" sz="7200" b="1" i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Georgia" pitchFamily="18" charset="0"/>
                <a:ea typeface="+mj-ea"/>
                <a:cs typeface="+mj-cs"/>
              </a:rPr>
              <a:t>близких !</a:t>
            </a:r>
            <a:endParaRPr lang="ru-RU" sz="7200" b="1" i="1" cap="all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786813" cy="6597650"/>
          </a:xfrm>
        </p:spPr>
        <p:txBody>
          <a:bodyPr rtlCol="0">
            <a:normAutofit fontScale="70000" lnSpcReduction="2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900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     </a:t>
            </a:r>
            <a:r>
              <a:rPr lang="ru-RU" sz="2900" b="1" dirty="0" smtClean="0">
                <a:latin typeface="Georgia" pitchFamily="18" charset="0"/>
              </a:rPr>
              <a:t>Анализ аварийности показывает, что большинство дорожно-транспортных происшествий происходит в вечернее время с наступлением темноты, как правило, на неосвещенных участках улиц, а также во время встречного разъезда автомобилей.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/>
              <a:t>     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/>
              <a:t> </a:t>
            </a:r>
            <a:r>
              <a:rPr lang="ru-RU" sz="2900" b="1" dirty="0" smtClean="0">
                <a:latin typeface="Georgia" pitchFamily="18" charset="0"/>
              </a:rPr>
              <a:t>Как показывают исследования, действия водителя на 90% зависят от получаемой им визуальной информации. В тёмное время человеческий глаз воспринимает лишь 5 % от того, что он в состоянии различить днём. Поэтому именно в этот период времени фиксируется немалая часть дорожных аварий, среди которых преобладающее число - это наезды автотранспорта на пешеходов, когда водитель, в силу различных обстоятельств, слишком поздно обнаруживает идущего по дороге человека.</a:t>
            </a:r>
            <a:endParaRPr lang="ru-RU" sz="2900" b="1" dirty="0">
              <a:latin typeface="Georgia" pitchFamily="18" charset="0"/>
            </a:endParaRPr>
          </a:p>
        </p:txBody>
      </p:sp>
      <p:pic>
        <p:nvPicPr>
          <p:cNvPr id="8195" name="Picture 2" descr="C:\Users\User\Desktop\светоотраж элементы\30_04_2014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88" y="1643063"/>
            <a:ext cx="3525837" cy="235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светоотраж элементы\1391501996_Схема видимост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0"/>
            <a:ext cx="8288338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6338"/>
            <a:ext cx="8229600" cy="3141662"/>
          </a:xfrm>
        </p:spPr>
        <p:txBody>
          <a:bodyPr rtlCol="0">
            <a:normAutofit fontScale="62500" lnSpcReduction="2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   Основной причиной такого положения является проблема своевременного обнаружения водителем пешеходов на проезжей части в тёмное время суток, особенно, если пешеход одет в тёмную одежду, которая сливается с фоном дорожного полотна и окружающей обстановкой, а в городских условиях эта проблема усугубляется визуальным шумом, интенсивным светом фар от встречного транспортного  потока. Ограничения скорости движения не является панацеей, так как очень часто в реальности водитель замечает пешехода на проезжей части с расстояния не более чем в 25 – 30 м, и даже при скорости движения 50 км/ч остановочный путь автомобиля превышает данную дистанцию. 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323850" y="4076700"/>
            <a:ext cx="8589963" cy="2447925"/>
          </a:xfrm>
        </p:spPr>
        <p:txBody>
          <a:bodyPr>
            <a:normAutofit lnSpcReduction="10000"/>
          </a:bodyPr>
          <a:lstStyle/>
          <a:p>
            <a:pPr marL="420624" indent="-384048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 </a:t>
            </a:r>
            <a:r>
              <a:rPr lang="ru-RU" sz="2800" b="1" dirty="0" smtClean="0">
                <a:latin typeface="Georgia" pitchFamily="18" charset="0"/>
              </a:rPr>
              <a:t>Учитывая вышесказанное, правомерно сделать вывод, что ситуацию со смертностью пешеходов можно значительно улучшить, если сделать пешеходов заметными на дороге круглые сутки. </a:t>
            </a:r>
          </a:p>
        </p:txBody>
      </p:sp>
      <p:pic>
        <p:nvPicPr>
          <p:cNvPr id="10243" name="Picture 2" descr="C:\Users\User\Desktop\светоотраж элементы\97b2b58c524cbc9975c8cd14885cbb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88913"/>
            <a:ext cx="5040312" cy="3744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:\Users\User\Desktop\светоотраж элементы\-vidno-izdale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429000"/>
            <a:ext cx="3529013" cy="2906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172" name="Содержимое 2"/>
          <p:cNvSpPr>
            <a:spLocks noGrp="1"/>
          </p:cNvSpPr>
          <p:nvPr>
            <p:ph idx="1"/>
          </p:nvPr>
        </p:nvSpPr>
        <p:spPr>
          <a:xfrm>
            <a:off x="3492500" y="260350"/>
            <a:ext cx="5472113" cy="6408738"/>
          </a:xfrm>
        </p:spPr>
        <p:txBody>
          <a:bodyPr>
            <a:normAutofit lnSpcReduction="1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/>
              <a:t>      </a:t>
            </a:r>
            <a:r>
              <a:rPr lang="ru-RU" sz="2400" b="1" dirty="0" smtClean="0">
                <a:latin typeface="Georgia" pitchFamily="18" charset="0"/>
              </a:rPr>
              <a:t>Водитель замечает ребенка со </a:t>
            </a:r>
            <a:r>
              <a:rPr lang="ru-RU" sz="2400" b="1" dirty="0" err="1" smtClean="0">
                <a:latin typeface="Georgia" pitchFamily="18" charset="0"/>
              </a:rPr>
              <a:t>световозвращателем</a:t>
            </a:r>
            <a:r>
              <a:rPr lang="ru-RU" sz="2400" b="1" dirty="0" smtClean="0">
                <a:latin typeface="Georgia" pitchFamily="18" charset="0"/>
              </a:rPr>
              <a:t> на одежде или рюкзачке со значительно большего расстояния, чем пешехода без него. А значит, выше шансы, что трагедии не случится. 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latin typeface="Georgia" pitchFamily="18" charset="0"/>
              </a:rPr>
              <a:t>      Доказано: применение </a:t>
            </a:r>
            <a:r>
              <a:rPr lang="ru-RU" sz="2400" b="1" dirty="0" err="1" smtClean="0">
                <a:latin typeface="Georgia" pitchFamily="18" charset="0"/>
              </a:rPr>
              <a:t>световозвращателей</a:t>
            </a:r>
            <a:r>
              <a:rPr lang="ru-RU" sz="2400" b="1" dirty="0" smtClean="0">
                <a:latin typeface="Georgia" pitchFamily="18" charset="0"/>
              </a:rPr>
              <a:t> снижает риск наезда автомобиля на пешехода в темное время суток на 85%, то есть более чем в 6,5 раз. Поэтому светоотражатели стали непременным атрибутом пешехода во многих странах</a:t>
            </a:r>
          </a:p>
        </p:txBody>
      </p:sp>
      <p:pic>
        <p:nvPicPr>
          <p:cNvPr id="11268" name="Picture 2" descr="C:\Users\User\Desktop\светоотраж элементы\548_proportional_6dd2c0890257ee923705fb14a6d0e1a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88913"/>
            <a:ext cx="2459037" cy="306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8913"/>
            <a:ext cx="8686800" cy="6669087"/>
          </a:xfrm>
        </p:spPr>
        <p:txBody>
          <a:bodyPr rtlCol="0">
            <a:normAutofit fontScale="85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  Современные технологии </a:t>
            </a:r>
            <a:r>
              <a:rPr lang="ru-RU" b="1" dirty="0" err="1" smtClean="0">
                <a:latin typeface="Georgia" pitchFamily="18" charset="0"/>
              </a:rPr>
              <a:t>световозвращающих</a:t>
            </a:r>
            <a:r>
              <a:rPr lang="ru-RU" b="1" dirty="0" smtClean="0">
                <a:latin typeface="Georgia" pitchFamily="18" charset="0"/>
              </a:rPr>
              <a:t> материалов, из которых изготавливаются элементы для обозначения в темноте пешеходов, помогают решать проблему. Когда улицы и дворы плохо освещены, водители обнаруживают пешехода, имеющего светоотражающие элементы, со значительно большего расстояния по  сравнению с  пешеходами без них: если машина движется 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  с ближним светом фар, 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  расстояние 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  увеличивается с 25-40м 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solidFill>
                  <a:srgbClr val="FF6699"/>
                </a:solidFill>
                <a:latin typeface="Georgia" pitchFamily="18" charset="0"/>
              </a:rPr>
              <a:t>             до 130-140</a:t>
            </a:r>
            <a:r>
              <a:rPr lang="ru-RU" b="1" dirty="0" smtClean="0">
                <a:latin typeface="Georgia" pitchFamily="18" charset="0"/>
              </a:rPr>
              <a:t>, 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  а если с дальним – 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расстояние увеличивается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solidFill>
                  <a:srgbClr val="FF6699"/>
                </a:solidFill>
                <a:latin typeface="Georgia" pitchFamily="18" charset="0"/>
              </a:rPr>
              <a:t>                  до 400м</a:t>
            </a:r>
            <a:endParaRPr lang="ru-RU" b="1" dirty="0">
              <a:solidFill>
                <a:srgbClr val="FF6699"/>
              </a:solidFill>
              <a:latin typeface="Georgia" pitchFamily="18" charset="0"/>
            </a:endParaRPr>
          </a:p>
        </p:txBody>
      </p:sp>
      <p:pic>
        <p:nvPicPr>
          <p:cNvPr id="12291" name="Picture 2" descr="C:\Users\User\Desktop\светоотраж элементы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88" y="3714750"/>
            <a:ext cx="3998912" cy="275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8913"/>
            <a:ext cx="8820150" cy="3960812"/>
          </a:xfrm>
        </p:spPr>
        <p:txBody>
          <a:bodyPr rtlCol="0">
            <a:normAutofit fontScale="92500" lnSpcReduction="2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/>
              <a:t>     </a:t>
            </a:r>
            <a:r>
              <a:rPr lang="ru-RU" b="1" dirty="0" smtClean="0">
                <a:latin typeface="Georgia" pitchFamily="18" charset="0"/>
              </a:rPr>
              <a:t>По итогам исследования, расстояние, с которого «обозначенный пешеход» становится более заметен водителю проезжающего автомобиля, увеличивается в 1,5-3 раза. 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   Это дает водителю дополнительное время на принятие наиболее правильного решения во избежание возможного наезда на пешехода (риск наезда снижается на 85%).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13315" name="Picture 2" descr="C:\Users\User\Desktop\светоотраж элементы\187255455144780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929063"/>
            <a:ext cx="4146550" cy="277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16" name="Прямоугольник 4"/>
          <p:cNvSpPr>
            <a:spLocks noChangeArrowheads="1"/>
          </p:cNvSpPr>
          <p:nvPr/>
        </p:nvSpPr>
        <p:spPr bwMode="auto">
          <a:xfrm>
            <a:off x="323850" y="4143375"/>
            <a:ext cx="36718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6699"/>
                </a:solidFill>
                <a:latin typeface="Georgia" pitchFamily="18" charset="0"/>
              </a:rPr>
              <a:t>Справка: тормозной путь автомобиля, движущегося со скоростью 80 - 90км/ч, составляет 35 - 40м</a:t>
            </a:r>
            <a:r>
              <a:rPr lang="ru-RU" sz="2400">
                <a:solidFill>
                  <a:srgbClr val="FF6699"/>
                </a:solidFill>
                <a:latin typeface="Georgia" pitchFamily="18" charset="0"/>
              </a:rPr>
              <a:t>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997200"/>
            <a:ext cx="8362950" cy="3860800"/>
          </a:xfrm>
        </p:spPr>
        <p:txBody>
          <a:bodyPr rtlCol="0">
            <a:normAutofit fontScale="62500" lnSpcReduction="2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На рынке в ассортименте товаров представлены: </a:t>
            </a:r>
            <a:r>
              <a:rPr lang="ru-RU" b="1" dirty="0" err="1" smtClean="0">
                <a:latin typeface="Georgia" pitchFamily="18" charset="0"/>
              </a:rPr>
              <a:t>фликеры</a:t>
            </a:r>
            <a:r>
              <a:rPr lang="ru-RU" b="1" dirty="0" smtClean="0">
                <a:latin typeface="Georgia" pitchFamily="18" charset="0"/>
              </a:rPr>
              <a:t> (подвески, наклейки), светоотражающие нарукавные повязки, тесьма и готовая одежда с деталями из светоотражающих материалов. 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err="1" smtClean="0">
                <a:latin typeface="Georgia" pitchFamily="18" charset="0"/>
              </a:rPr>
              <a:t>Фликеры</a:t>
            </a:r>
            <a:r>
              <a:rPr lang="ru-RU" b="1" dirty="0" smtClean="0">
                <a:latin typeface="Georgia" pitchFamily="18" charset="0"/>
              </a:rPr>
              <a:t> - это комбинированные </a:t>
            </a:r>
            <a:r>
              <a:rPr lang="ru-RU" b="1" dirty="0" err="1" smtClean="0">
                <a:latin typeface="Georgia" pitchFamily="18" charset="0"/>
              </a:rPr>
              <a:t>микропризматические</a:t>
            </a: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световозвращатели</a:t>
            </a:r>
            <a:r>
              <a:rPr lang="ru-RU" b="1" dirty="0" smtClean="0">
                <a:latin typeface="Georgia" pitchFamily="18" charset="0"/>
              </a:rPr>
              <a:t> (светоотражение – более 80 %) в виде значков, подвесок, </a:t>
            </a:r>
            <a:r>
              <a:rPr lang="ru-RU" b="1" dirty="0" err="1" smtClean="0">
                <a:latin typeface="Georgia" pitchFamily="18" charset="0"/>
              </a:rPr>
              <a:t>термонаклеек</a:t>
            </a:r>
            <a:r>
              <a:rPr lang="ru-RU" b="1" dirty="0" smtClean="0">
                <a:latin typeface="Georgia" pitchFamily="18" charset="0"/>
              </a:rPr>
              <a:t> на одежду и наклеек на металл.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err="1" smtClean="0">
                <a:latin typeface="Georgia" pitchFamily="18" charset="0"/>
              </a:rPr>
              <a:t>Фликеры</a:t>
            </a:r>
            <a:r>
              <a:rPr lang="ru-RU" b="1" dirty="0" smtClean="0">
                <a:latin typeface="Georgia" pitchFamily="18" charset="0"/>
              </a:rPr>
              <a:t> изготавливаются по специальной технологии из мягкого пластика ярких цветов, эти привлекательные на вид изделия крепятся на одежду, сумки или рюкзачки с помощью булавки или шнурка, входящего в комплект.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 А </a:t>
            </a:r>
            <a:r>
              <a:rPr lang="ru-RU" b="1" dirty="0" err="1" smtClean="0">
                <a:latin typeface="Georgia" pitchFamily="18" charset="0"/>
              </a:rPr>
              <a:t>термонаклейки</a:t>
            </a:r>
            <a:r>
              <a:rPr lang="ru-RU" b="1" dirty="0" smtClean="0">
                <a:latin typeface="Georgia" pitchFamily="18" charset="0"/>
              </a:rPr>
              <a:t> легко крепятся на ткань с помощью утюга.</a:t>
            </a:r>
            <a:endParaRPr lang="ru-RU" b="1" dirty="0">
              <a:latin typeface="Georgia" pitchFamily="18" charset="0"/>
            </a:endParaRPr>
          </a:p>
        </p:txBody>
      </p:sp>
      <p:pic>
        <p:nvPicPr>
          <p:cNvPr id="14339" name="Picture 2" descr="C:\Users\User\Desktop\светоотраж элементы\Flikery_shirokij_assorti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8913"/>
            <a:ext cx="2747963" cy="2549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>
            <a:off x="3708400" y="333375"/>
            <a:ext cx="5040313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>
                <a:latin typeface="Georgia" pitchFamily="18" charset="0"/>
              </a:rPr>
              <a:t>Поскольку человек постоянно двигается, лучи света падают на него не прямо (как  на велосипед), а под разными углами. Специальная начинка светоотражателей позволяет отражать свет в том же направлении, откуда он падает. Светоотражающий элемент будет виден всегда. Дождь, туман – не </a:t>
            </a:r>
            <a:r>
              <a:rPr lang="ru-RU" b="1"/>
              <a:t>помеха.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esktop\светоотраж элементы\452185488abcd421f4e28240b950b5b6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88913"/>
            <a:ext cx="3887788" cy="2916237"/>
          </a:xfrm>
          <a:ln>
            <a:solidFill>
              <a:schemeClr val="tx1"/>
            </a:solidFill>
          </a:ln>
        </p:spPr>
      </p:pic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214813" y="188913"/>
            <a:ext cx="4429125" cy="6408737"/>
          </a:xfrm>
        </p:spPr>
        <p:txBody>
          <a:bodyPr rtlCol="0">
            <a:normAutofit fontScale="85000" lnSpcReduction="2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Во многих странах слово «</a:t>
            </a:r>
            <a:r>
              <a:rPr lang="ru-RU" b="1" dirty="0" err="1" smtClean="0">
                <a:latin typeface="Georgia" pitchFamily="18" charset="0"/>
              </a:rPr>
              <a:t>фликер</a:t>
            </a:r>
            <a:r>
              <a:rPr lang="ru-RU" b="1" dirty="0" smtClean="0">
                <a:latin typeface="Georgia" pitchFamily="18" charset="0"/>
              </a:rPr>
              <a:t>» уже прочно вошло в лексикон. И если раньше данное изделие можно было приобрести лишь в нескольких торговых точках, то сегодня кто только не выпускает светоотражатели.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>
                <a:latin typeface="Georgia" pitchFamily="18" charset="0"/>
              </a:rPr>
              <a:t>Множество из них, особенно для детей, выполнены в виде симпатичных зверюшек, смайликов, машинок</a:t>
            </a:r>
            <a:r>
              <a:rPr lang="ru-RU" b="1" dirty="0" smtClean="0"/>
              <a:t>.  </a:t>
            </a:r>
          </a:p>
        </p:txBody>
      </p:sp>
      <p:pic>
        <p:nvPicPr>
          <p:cNvPr id="15364" name="Picture 6" descr="C:\Users\1\Desktop\для группы\Брелки\пд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3213100"/>
            <a:ext cx="2005012" cy="331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A03D9D-1A7C-4E82-89E1-AD4A2CA13F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138</TotalTime>
  <Words>676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Franklin Gothic Book</vt:lpstr>
      <vt:lpstr>Wingdings 2</vt:lpstr>
      <vt:lpstr>Calibri</vt:lpstr>
      <vt:lpstr>Georgia</vt:lpstr>
      <vt:lpstr>Техническая</vt:lpstr>
      <vt:lpstr>СВЕТООТРАЖАЮЩИЕ ЭЛЕМЕНТЫ КАК СРЕДСТВО ПРОФИЛАКТИКИ ДЕТСКОГО ДОРОЖНО-ТРАНСПОРТНОГО ТРАВМАТИЗМА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СВЕТООТРАЖАЮЩИЕ ЭЛЕМЕНТЫ КАК СРЕДСТВО ПРОФИЛАКТИКИ ДЕТСКОГО ДОРОЖНО-ТРАНСПОРТНОГО ТРАВМАТИЗМА</dc:title>
  <dc:subject>Шаблон оформления</dc:subject>
  <dc:creator>User</dc:creator>
  <dc:description>Корпорация Майкрософт
Шаблон оформления</dc:description>
  <cp:lastModifiedBy>Improot</cp:lastModifiedBy>
  <cp:revision>15</cp:revision>
  <dcterms:created xsi:type="dcterms:W3CDTF">2014-11-08T17:47:44Z</dcterms:created>
  <dcterms:modified xsi:type="dcterms:W3CDTF">2017-06-06T17:58:29Z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TC103899579990</vt:lpwstr>
  </property>
</Properties>
</file>